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0"/>
  </p:notesMasterIdLst>
  <p:sldIdLst>
    <p:sldId id="256" r:id="rId2"/>
    <p:sldId id="357" r:id="rId3"/>
    <p:sldId id="358" r:id="rId4"/>
    <p:sldId id="359" r:id="rId5"/>
    <p:sldId id="360" r:id="rId6"/>
    <p:sldId id="361" r:id="rId7"/>
    <p:sldId id="363" r:id="rId8"/>
    <p:sldId id="362" r:id="rId9"/>
    <p:sldId id="379" r:id="rId10"/>
    <p:sldId id="380" r:id="rId11"/>
    <p:sldId id="381" r:id="rId12"/>
    <p:sldId id="382" r:id="rId13"/>
    <p:sldId id="383" r:id="rId14"/>
    <p:sldId id="384" r:id="rId15"/>
    <p:sldId id="386" r:id="rId16"/>
    <p:sldId id="370" r:id="rId17"/>
    <p:sldId id="371" r:id="rId18"/>
    <p:sldId id="372" r:id="rId19"/>
    <p:sldId id="375" r:id="rId20"/>
    <p:sldId id="374" r:id="rId21"/>
    <p:sldId id="373" r:id="rId22"/>
    <p:sldId id="376" r:id="rId23"/>
    <p:sldId id="385" r:id="rId24"/>
    <p:sldId id="389" r:id="rId25"/>
    <p:sldId id="387" r:id="rId26"/>
    <p:sldId id="388" r:id="rId27"/>
    <p:sldId id="364" r:id="rId28"/>
    <p:sldId id="280" r:id="rId29"/>
  </p:sldIdLst>
  <p:sldSz cx="9144000" cy="5143500" type="screen16x9"/>
  <p:notesSz cx="6858000" cy="9144000"/>
  <p:embeddedFontLst>
    <p:embeddedFont>
      <p:font typeface="Advent Pro Light" panose="020B0604020202020204" charset="0"/>
      <p:regular r:id="rId31"/>
      <p:bold r:id="rId32"/>
    </p:embeddedFont>
    <p:embeddedFont>
      <p:font typeface="Anton" pitchFamily="2" charset="0"/>
      <p:regular r:id="rId33"/>
    </p:embeddedFont>
    <p:embeddedFont>
      <p:font typeface="Fira Sans Condensed Light" panose="020B0403050000020004" pitchFamily="34" charset="0"/>
      <p:regular r:id="rId34"/>
      <p:bold r:id="rId35"/>
      <p:italic r:id="rId36"/>
      <p:boldItalic r:id="rId37"/>
    </p:embeddedFont>
    <p:embeddedFont>
      <p:font typeface="Rajdhani" panose="020B0604020202020204"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E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E397FE-706D-4E7D-AA01-638484C1D090}">
  <a:tblStyle styleId="{95E397FE-706D-4E7D-AA01-638484C1D0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909" autoAdjust="0"/>
  </p:normalViewPr>
  <p:slideViewPr>
    <p:cSldViewPr snapToGrid="0">
      <p:cViewPr varScale="1">
        <p:scale>
          <a:sx n="82" d="100"/>
          <a:sy n="82" d="100"/>
        </p:scale>
        <p:origin x="105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457539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007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7818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4050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1172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6081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0764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5758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9528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9274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4501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5648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7609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0665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812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29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5907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5907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1648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82618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9" r:id="rId4"/>
    <p:sldLayoutId id="2147483666" r:id="rId5"/>
    <p:sldLayoutId id="2147483667" r:id="rId6"/>
    <p:sldLayoutId id="2147483670" r:id="rId7"/>
    <p:sldLayoutId id="2147483671" r:id="rId8"/>
    <p:sldLayoutId id="214748367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19.jpe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7" name="object 14"/>
          <p:cNvSpPr txBox="1"/>
          <p:nvPr/>
        </p:nvSpPr>
        <p:spPr>
          <a:xfrm>
            <a:off x="745436" y="839354"/>
            <a:ext cx="8398564" cy="3978718"/>
          </a:xfrm>
          <a:prstGeom prst="rect">
            <a:avLst/>
          </a:prstGeom>
        </p:spPr>
        <p:txBody>
          <a:bodyPr vert="horz" wrap="square" lIns="0" tIns="13399" rIns="0" bIns="0" rtlCol="0">
            <a:spAutoFit/>
          </a:bodyPr>
          <a:lstStyle/>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chemeClr val="accent4"/>
              </a:solidFill>
              <a:latin typeface="Fira Sans Condensed Light" panose="020B0604020202020204" charset="0"/>
              <a:cs typeface="Times New Roman" panose="02020603050405020304" pitchFamily="18" charset="0"/>
            </a:endParaRPr>
          </a:p>
          <a:p>
            <a:pPr marL="14105" marR="5642" algn="ctr">
              <a:spcBef>
                <a:spcPts val="106"/>
              </a:spcBef>
            </a:pPr>
            <a:br>
              <a:rPr lang="es-MX" dirty="0">
                <a:solidFill>
                  <a:schemeClr val="accent4"/>
                </a:solidFill>
                <a:latin typeface="Fira Sans Condensed Light" panose="020B0604020202020204" charset="0"/>
                <a:cs typeface="Times New Roman" panose="02020603050405020304" pitchFamily="18" charset="0"/>
              </a:rPr>
            </a:br>
            <a:br>
              <a:rPr lang="es-ES" sz="2000" b="1" dirty="0">
                <a:solidFill>
                  <a:srgbClr val="FF0000"/>
                </a:solidFill>
                <a:latin typeface="Fira Sans Condensed Light" panose="020B0604020202020204" charset="0"/>
                <a:cs typeface="Times New Roman" panose="02020603050405020304" pitchFamily="18" charset="0"/>
              </a:rPr>
            </a:b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lgn="ctr">
              <a:spcBef>
                <a:spcPts val="106"/>
              </a:spcBef>
            </a:pPr>
            <a:endParaRPr lang="es-ES" sz="2000" b="1" dirty="0">
              <a:solidFill>
                <a:srgbClr val="FF0000"/>
              </a:solidFill>
              <a:latin typeface="Fira Sans Condensed Light" panose="020B0604020202020204" charset="0"/>
              <a:cs typeface="Times New Roman" panose="02020603050405020304" pitchFamily="18" charset="0"/>
            </a:endParaRPr>
          </a:p>
          <a:p>
            <a:pPr marL="14105" marR="5642">
              <a:spcBef>
                <a:spcPts val="106"/>
              </a:spcBef>
            </a:pPr>
            <a:r>
              <a:rPr lang="es-ES" sz="1600" b="1" dirty="0">
                <a:solidFill>
                  <a:schemeClr val="bg1"/>
                </a:solidFill>
                <a:latin typeface="Fira Sans Condensed Light" panose="020B0604020202020204" charset="0"/>
                <a:cs typeface="Times New Roman" panose="02020603050405020304" pitchFamily="18" charset="0"/>
              </a:rPr>
              <a:t>ITIS257</a:t>
            </a:r>
            <a:br>
              <a:rPr lang="es-ES" sz="2300" b="1" dirty="0">
                <a:solidFill>
                  <a:srgbClr val="FF0000"/>
                </a:solidFill>
                <a:latin typeface="Fira Sans Condensed Light" panose="020B0604020202020204" charset="0"/>
                <a:cs typeface="Times New Roman" panose="02020603050405020304" pitchFamily="18" charset="0"/>
              </a:rPr>
            </a:br>
            <a:r>
              <a:rPr lang="es-ES" sz="2700" b="1" dirty="0">
                <a:solidFill>
                  <a:schemeClr val="accent4"/>
                </a:solidFill>
                <a:latin typeface="Fira Sans Condensed Light" panose="020B0604020202020204" charset="0"/>
                <a:cs typeface="Times New Roman" panose="02020603050405020304" pitchFamily="18" charset="0"/>
              </a:rPr>
              <a:t>Modelos de Desarrollo WEB</a:t>
            </a:r>
            <a:endParaRPr lang="es-ES" sz="2000" b="1" dirty="0">
              <a:solidFill>
                <a:schemeClr val="bg1"/>
              </a:solidFill>
              <a:latin typeface="Fira Sans Condensed Light" panose="020B0604020202020204" charset="0"/>
              <a:cs typeface="Times New Roman" panose="02020603050405020304" pitchFamily="18" charset="0"/>
            </a:endParaRP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p>
          <a:p>
            <a:pPr marL="14105" marR="5642" algn="ctr">
              <a:spcBef>
                <a:spcPts val="106"/>
              </a:spcBef>
            </a:pPr>
            <a:r>
              <a:rPr lang="es-ES" sz="2000" b="1" dirty="0">
                <a:solidFill>
                  <a:schemeClr val="tx2"/>
                </a:solidFill>
                <a:latin typeface="Fira Sans Condensed Light" panose="020B0604020202020204" charset="0"/>
                <a:cs typeface="Times New Roman" panose="02020603050405020304" pitchFamily="18" charset="0"/>
              </a:rPr>
              <a:t>					                         </a:t>
            </a:r>
            <a:r>
              <a:rPr lang="es-ES" sz="1600" b="1" dirty="0">
                <a:solidFill>
                  <a:schemeClr val="tx2"/>
                </a:solidFill>
                <a:latin typeface="Fira Sans Condensed Light" panose="020B0604020202020204" charset="0"/>
                <a:cs typeface="Times New Roman" panose="02020603050405020304" pitchFamily="18" charset="0"/>
              </a:rPr>
              <a:t>07 de Agosto del 2023</a:t>
            </a:r>
            <a:br>
              <a:rPr lang="es-ES" sz="2000" b="1" dirty="0">
                <a:solidFill>
                  <a:srgbClr val="FF0000"/>
                </a:solidFill>
                <a:latin typeface="Fira Sans Condensed Light" panose="020B0604020202020204" charset="0"/>
                <a:cs typeface="Times New Roman" panose="02020603050405020304" pitchFamily="18" charset="0"/>
              </a:rPr>
            </a:br>
            <a:endParaRPr lang="es-MX" dirty="0">
              <a:solidFill>
                <a:schemeClr val="tx2"/>
              </a:solidFill>
              <a:latin typeface="Fira Sans Condensed Light" panose="020B0604020202020204" charset="0"/>
              <a:cs typeface="Times New Roman" panose="02020603050405020304" pitchFamily="18" charset="0"/>
            </a:endParaRPr>
          </a:p>
        </p:txBody>
      </p:sp>
      <p:sp>
        <p:nvSpPr>
          <p:cNvPr id="1028" name="AutoShape 4" descr="Inicio | Título Electrónico Pueb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cxnSp>
        <p:nvCxnSpPr>
          <p:cNvPr id="11" name="Google Shape;137;p27"/>
          <p:cNvCxnSpPr/>
          <p:nvPr/>
        </p:nvCxnSpPr>
        <p:spPr>
          <a:xfrm>
            <a:off x="599181" y="3300059"/>
            <a:ext cx="0" cy="630600"/>
          </a:xfrm>
          <a:prstGeom prst="straightConnector1">
            <a:avLst/>
          </a:prstGeom>
          <a:noFill/>
          <a:ln w="19050" cap="flat" cmpd="sng">
            <a:solidFill>
              <a:srgbClr val="F3F3F3"/>
            </a:solidFill>
            <a:prstDash val="solid"/>
            <a:round/>
            <a:headEnd type="oval" w="med" len="med"/>
            <a:tailEnd type="oval" w="med" len="med"/>
          </a:ln>
        </p:spPr>
      </p:cxnSp>
      <p:sp>
        <p:nvSpPr>
          <p:cNvPr id="6" name="Google Shape;136;p27"/>
          <p:cNvSpPr txBox="1">
            <a:spLocks noGrp="1"/>
          </p:cNvSpPr>
          <p:nvPr>
            <p:ph type="subTitle" idx="1"/>
          </p:nvPr>
        </p:nvSpPr>
        <p:spPr>
          <a:xfrm>
            <a:off x="0" y="4922784"/>
            <a:ext cx="3352799" cy="220716"/>
          </a:xfrm>
          <a:prstGeom prst="rect">
            <a:avLst/>
          </a:prstGeom>
        </p:spPr>
        <p:txBody>
          <a:bodyPr spcFirstLastPara="1" wrap="square" lIns="91425" tIns="91425" rIns="91425" bIns="91425" anchor="ctr" anchorCtr="0">
            <a:noAutofit/>
          </a:bodyPr>
          <a:lstStyle/>
          <a:p>
            <a:pPr algn="l"/>
            <a:r>
              <a:rPr lang="es-ES" dirty="0"/>
              <a:t>   </a:t>
            </a:r>
          </a:p>
          <a:p>
            <a:pPr algn="l"/>
            <a:r>
              <a:rPr lang="es-ES" dirty="0">
                <a:solidFill>
                  <a:schemeClr val="bg1">
                    <a:lumMod val="60000"/>
                    <a:lumOff val="40000"/>
                  </a:schemeClr>
                </a:solidFill>
                <a:latin typeface="Fira Sans Condensed Light" charset="0"/>
              </a:rPr>
              <a:t>Facilitador: </a:t>
            </a:r>
            <a:r>
              <a:rPr lang="es-ES" dirty="0" err="1">
                <a:solidFill>
                  <a:schemeClr val="bg1">
                    <a:lumMod val="60000"/>
                    <a:lumOff val="40000"/>
                  </a:schemeClr>
                </a:solidFill>
                <a:latin typeface="Fira Sans Condensed Light" charset="0"/>
              </a:rPr>
              <a:t>PhD</a:t>
            </a:r>
            <a:r>
              <a:rPr lang="es-ES" dirty="0">
                <a:solidFill>
                  <a:schemeClr val="bg1">
                    <a:lumMod val="60000"/>
                    <a:lumOff val="40000"/>
                  </a:schemeClr>
                </a:solidFill>
                <a:latin typeface="Fira Sans Condensed Light" charset="0"/>
              </a:rPr>
              <a:t> Alfredo García Suárez</a:t>
            </a:r>
          </a:p>
          <a:p>
            <a:pPr algn="l"/>
            <a:br>
              <a:rPr lang="es-ES" dirty="0"/>
            </a:br>
            <a:endParaRPr dirty="0"/>
          </a:p>
        </p:txBody>
      </p:sp>
      <p:pic>
        <p:nvPicPr>
          <p:cNvPr id="1026" name="Picture 2" descr="Virtual Horizon BUAP">
            <a:extLst>
              <a:ext uri="{FF2B5EF4-FFF2-40B4-BE49-F238E27FC236}">
                <a16:creationId xmlns:a16="http://schemas.microsoft.com/office/drawing/2014/main" id="{171633F6-0612-2C83-AC54-6A799E307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07953"/>
            <a:ext cx="3597147" cy="18201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 calcmode="lin" valueType="num">
                                      <p:cBhvr additive="base">
                                        <p:cTn id="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 calcmode="lin" valueType="num">
                                      <p:cBhvr additive="base">
                                        <p:cTn id="1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anim calcmode="lin" valueType="num">
                                      <p:cBhvr additive="base">
                                        <p:cTn id="19"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anim calcmode="lin" valueType="num">
                                      <p:cBhvr additive="base">
                                        <p:cTn id="2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1185686"/>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Bibliografía recomendada</a:t>
            </a:r>
            <a:endParaRPr dirty="0"/>
          </a:p>
        </p:txBody>
      </p:sp>
      <p:cxnSp>
        <p:nvCxnSpPr>
          <p:cNvPr id="8" name="Google Shape;137;p27"/>
          <p:cNvCxnSpPr/>
          <p:nvPr/>
        </p:nvCxnSpPr>
        <p:spPr>
          <a:xfrm>
            <a:off x="2060232" y="1183023"/>
            <a:ext cx="0" cy="630600"/>
          </a:xfrm>
          <a:prstGeom prst="straightConnector1">
            <a:avLst/>
          </a:prstGeom>
          <a:noFill/>
          <a:ln w="19050" cap="flat" cmpd="sng">
            <a:solidFill>
              <a:srgbClr val="F3F3F3"/>
            </a:solidFill>
            <a:prstDash val="solid"/>
            <a:round/>
            <a:headEnd type="oval" w="med" len="med"/>
            <a:tailEnd type="oval" w="med" len="med"/>
          </a:ln>
        </p:spPr>
      </p:cxnSp>
      <p:sp>
        <p:nvSpPr>
          <p:cNvPr id="10" name="Google Shape;1762;p45"/>
          <p:cNvSpPr txBox="1">
            <a:spLocks/>
          </p:cNvSpPr>
          <p:nvPr/>
        </p:nvSpPr>
        <p:spPr>
          <a:xfrm>
            <a:off x="2060232" y="1534176"/>
            <a:ext cx="5186757" cy="184016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marL="152400" indent="0">
              <a:buNone/>
            </a:pPr>
            <a:endParaRPr lang="es-ES" sz="1400" b="1" dirty="0"/>
          </a:p>
          <a:p>
            <a:endParaRPr lang="es-ES" sz="1400" b="1" dirty="0"/>
          </a:p>
          <a:p>
            <a:endParaRPr lang="es-ES" sz="1400" b="1" dirty="0"/>
          </a:p>
          <a:p>
            <a:endParaRPr lang="es-ES" sz="1400" b="1" dirty="0"/>
          </a:p>
          <a:p>
            <a:endParaRPr lang="es-ES" sz="1400" b="1" dirty="0"/>
          </a:p>
          <a:p>
            <a:endParaRPr lang="es-ES" sz="1400" b="1" dirty="0"/>
          </a:p>
          <a:p>
            <a:r>
              <a:rPr lang="es-ES" sz="1400" b="1" dirty="0">
                <a:solidFill>
                  <a:schemeClr val="bg1">
                    <a:lumMod val="40000"/>
                    <a:lumOff val="60000"/>
                  </a:schemeClr>
                </a:solidFill>
              </a:rPr>
              <a:t>Módulo 1: Introducción a la Ingeniería Web</a:t>
            </a:r>
          </a:p>
          <a:p>
            <a:endParaRPr lang="es-ES" sz="1400" b="1" dirty="0"/>
          </a:p>
          <a:p>
            <a:r>
              <a:rPr lang="en-US" sz="1400" b="1" dirty="0"/>
              <a:t>Scobey, P., </a:t>
            </a:r>
            <a:r>
              <a:rPr lang="en-US" sz="1400" b="1" dirty="0" err="1"/>
              <a:t>Lingras</a:t>
            </a:r>
            <a:r>
              <a:rPr lang="en-US" sz="1400" b="1" dirty="0"/>
              <a:t>, P.(2016). Web programming and Internet technologies: An e-commerce approach. </a:t>
            </a:r>
            <a:r>
              <a:rPr lang="en-US" sz="1400" b="1" dirty="0" err="1"/>
              <a:t>USA:Jones</a:t>
            </a:r>
            <a:r>
              <a:rPr lang="en-US" sz="1400" b="1" dirty="0"/>
              <a:t> &amp; Bartlett Learning </a:t>
            </a:r>
          </a:p>
          <a:p>
            <a:endParaRPr lang="en-US" sz="1400" b="1" dirty="0"/>
          </a:p>
          <a:p>
            <a:endParaRPr lang="en-US" sz="1400" b="1" dirty="0"/>
          </a:p>
          <a:p>
            <a:r>
              <a:rPr lang="en-US" sz="1400" b="1" dirty="0"/>
              <a:t>Pressman, R.S.,</a:t>
            </a:r>
            <a:r>
              <a:rPr lang="en-US" sz="1400" b="1" dirty="0" err="1"/>
              <a:t>andLowe,D</a:t>
            </a:r>
            <a:r>
              <a:rPr lang="en-US" sz="1400" b="1" dirty="0"/>
              <a:t>. (2008). Web engineering: A practitioner’s </a:t>
            </a:r>
            <a:r>
              <a:rPr lang="en-US" sz="1400" b="1" dirty="0" err="1"/>
              <a:t>approach.,USA</a:t>
            </a:r>
            <a:r>
              <a:rPr lang="en-US" sz="1400" b="1" dirty="0"/>
              <a:t>: McGraw-Hill Education.</a:t>
            </a:r>
          </a:p>
          <a:p>
            <a:endParaRPr lang="es-ES" sz="1400" dirty="0"/>
          </a:p>
          <a:p>
            <a:pPr marL="1066800" lvl="2" indent="0">
              <a:buNone/>
            </a:pP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ibliografía recomendada en las asignaturas | Bibliotècnica">
            <a:extLst>
              <a:ext uri="{FF2B5EF4-FFF2-40B4-BE49-F238E27FC236}">
                <a16:creationId xmlns:a16="http://schemas.microsoft.com/office/drawing/2014/main" id="{20F60584-9E3D-84BA-9BB2-53D0BABB57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457"/>
          <a:stretch/>
        </p:blipFill>
        <p:spPr bwMode="auto">
          <a:xfrm>
            <a:off x="817154" y="962666"/>
            <a:ext cx="1079857" cy="1071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496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1185686"/>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Bibliografía recomendada</a:t>
            </a:r>
            <a:endParaRPr dirty="0"/>
          </a:p>
        </p:txBody>
      </p:sp>
      <p:cxnSp>
        <p:nvCxnSpPr>
          <p:cNvPr id="8" name="Google Shape;137;p27"/>
          <p:cNvCxnSpPr/>
          <p:nvPr/>
        </p:nvCxnSpPr>
        <p:spPr>
          <a:xfrm>
            <a:off x="2060232" y="1183023"/>
            <a:ext cx="0" cy="630600"/>
          </a:xfrm>
          <a:prstGeom prst="straightConnector1">
            <a:avLst/>
          </a:prstGeom>
          <a:noFill/>
          <a:ln w="19050" cap="flat" cmpd="sng">
            <a:solidFill>
              <a:srgbClr val="F3F3F3"/>
            </a:solidFill>
            <a:prstDash val="solid"/>
            <a:round/>
            <a:headEnd type="oval" w="med" len="med"/>
            <a:tailEnd type="oval" w="med" len="med"/>
          </a:ln>
        </p:spPr>
      </p:cxnSp>
      <p:sp>
        <p:nvSpPr>
          <p:cNvPr id="10" name="Google Shape;1762;p45"/>
          <p:cNvSpPr txBox="1">
            <a:spLocks/>
          </p:cNvSpPr>
          <p:nvPr/>
        </p:nvSpPr>
        <p:spPr>
          <a:xfrm>
            <a:off x="2060232" y="1550272"/>
            <a:ext cx="5186757" cy="184016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marL="152400" indent="0">
              <a:buNone/>
            </a:pPr>
            <a:endParaRPr lang="es-ES" sz="1400" b="1" dirty="0"/>
          </a:p>
          <a:p>
            <a:endParaRPr lang="es-ES" sz="1400" b="1" dirty="0"/>
          </a:p>
          <a:p>
            <a:endParaRPr lang="es-ES" sz="1400" b="1" dirty="0"/>
          </a:p>
          <a:p>
            <a:endParaRPr lang="es-ES" sz="1400" b="1" dirty="0"/>
          </a:p>
          <a:p>
            <a:endParaRPr lang="es-ES" sz="1400" b="1" dirty="0"/>
          </a:p>
          <a:p>
            <a:endParaRPr lang="es-ES" sz="1400" b="1" dirty="0"/>
          </a:p>
          <a:p>
            <a:r>
              <a:rPr lang="es-ES" sz="1400" b="1" dirty="0">
                <a:solidFill>
                  <a:schemeClr val="bg1">
                    <a:lumMod val="40000"/>
                    <a:lumOff val="60000"/>
                  </a:schemeClr>
                </a:solidFill>
              </a:rPr>
              <a:t>Módulo 2: Metodologías para el desarrollo de software basado en Web</a:t>
            </a:r>
          </a:p>
          <a:p>
            <a:endParaRPr lang="es-ES" sz="1400" b="1" dirty="0"/>
          </a:p>
          <a:p>
            <a:r>
              <a:rPr lang="en-US" sz="1400" b="1" dirty="0" err="1"/>
              <a:t>Conallen</a:t>
            </a:r>
            <a:r>
              <a:rPr lang="en-US" sz="1400" b="1" dirty="0"/>
              <a:t>, J.(2003). Building web applications with UML. USA: Addison-Wesley.</a:t>
            </a:r>
          </a:p>
          <a:p>
            <a:pPr marL="152400" indent="0">
              <a:buNone/>
            </a:pPr>
            <a:endParaRPr lang="en-US" sz="1400" b="1" dirty="0"/>
          </a:p>
          <a:p>
            <a:pPr marL="152400" indent="0">
              <a:buNone/>
            </a:pPr>
            <a:endParaRPr lang="en-US" sz="1400" b="1" dirty="0"/>
          </a:p>
          <a:p>
            <a:r>
              <a:rPr lang="en-US" sz="1400" b="1" dirty="0"/>
              <a:t>Suh, W.(2005).Web engineering: Principles and techniques. USA: </a:t>
            </a:r>
            <a:r>
              <a:rPr lang="en-US" sz="1400" b="1" dirty="0" err="1"/>
              <a:t>IdeaGroup</a:t>
            </a:r>
            <a:r>
              <a:rPr lang="en-US" sz="1400" b="1" dirty="0"/>
              <a:t> Publishing. Nielsen, J. (1999). Designing Web </a:t>
            </a:r>
            <a:r>
              <a:rPr lang="en-US" sz="1400" b="1" dirty="0" err="1"/>
              <a:t>Usability.Thepractice</a:t>
            </a:r>
            <a:r>
              <a:rPr lang="en-US" sz="1400" b="1" dirty="0"/>
              <a:t> of </a:t>
            </a:r>
            <a:r>
              <a:rPr lang="en-US" sz="1400" b="1" dirty="0" err="1"/>
              <a:t>simplicity.USA</a:t>
            </a:r>
            <a:r>
              <a:rPr lang="en-US" sz="1400" b="1" dirty="0"/>
              <a:t>: </a:t>
            </a:r>
            <a:r>
              <a:rPr lang="en-US" sz="1400" b="1" dirty="0" err="1"/>
              <a:t>PeachpitPress</a:t>
            </a:r>
            <a:r>
              <a:rPr lang="en-US" sz="1400" b="1" dirty="0"/>
              <a:t>.</a:t>
            </a:r>
            <a:endParaRPr lang="es-ES" sz="1400" dirty="0"/>
          </a:p>
          <a:p>
            <a:pPr marL="1066800" lvl="2" indent="0">
              <a:buNone/>
            </a:pP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ibliografía recomendada en las asignaturas | Bibliotècnica">
            <a:extLst>
              <a:ext uri="{FF2B5EF4-FFF2-40B4-BE49-F238E27FC236}">
                <a16:creationId xmlns:a16="http://schemas.microsoft.com/office/drawing/2014/main" id="{20F60584-9E3D-84BA-9BB2-53D0BABB57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457"/>
          <a:stretch/>
        </p:blipFill>
        <p:spPr bwMode="auto">
          <a:xfrm>
            <a:off x="817154" y="962666"/>
            <a:ext cx="1079857" cy="1071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047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1185686"/>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Bibliografía recomendada</a:t>
            </a:r>
            <a:endParaRPr dirty="0"/>
          </a:p>
        </p:txBody>
      </p:sp>
      <p:cxnSp>
        <p:nvCxnSpPr>
          <p:cNvPr id="8" name="Google Shape;137;p27"/>
          <p:cNvCxnSpPr/>
          <p:nvPr/>
        </p:nvCxnSpPr>
        <p:spPr>
          <a:xfrm>
            <a:off x="2060232" y="1183023"/>
            <a:ext cx="0" cy="630600"/>
          </a:xfrm>
          <a:prstGeom prst="straightConnector1">
            <a:avLst/>
          </a:prstGeom>
          <a:noFill/>
          <a:ln w="19050" cap="flat" cmpd="sng">
            <a:solidFill>
              <a:srgbClr val="F3F3F3"/>
            </a:solidFill>
            <a:prstDash val="solid"/>
            <a:round/>
            <a:headEnd type="oval" w="med" len="med"/>
            <a:tailEnd type="oval" w="med" len="med"/>
          </a:ln>
        </p:spPr>
      </p:cxnSp>
      <p:sp>
        <p:nvSpPr>
          <p:cNvPr id="10" name="Google Shape;1762;p45"/>
          <p:cNvSpPr txBox="1">
            <a:spLocks/>
          </p:cNvSpPr>
          <p:nvPr/>
        </p:nvSpPr>
        <p:spPr>
          <a:xfrm>
            <a:off x="2060232" y="1437892"/>
            <a:ext cx="5186757" cy="184016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marL="152400" indent="0">
              <a:buNone/>
            </a:pPr>
            <a:endParaRPr lang="es-ES" sz="1400" b="1" dirty="0"/>
          </a:p>
          <a:p>
            <a:endParaRPr lang="es-ES" sz="1400" b="1" dirty="0"/>
          </a:p>
          <a:p>
            <a:endParaRPr lang="es-ES" sz="1400" b="1" dirty="0"/>
          </a:p>
          <a:p>
            <a:endParaRPr lang="es-ES" sz="1400" b="1" dirty="0"/>
          </a:p>
          <a:p>
            <a:endParaRPr lang="es-ES" sz="1400" b="1" dirty="0"/>
          </a:p>
          <a:p>
            <a:endParaRPr lang="es-ES" sz="1400" b="1" dirty="0"/>
          </a:p>
          <a:p>
            <a:r>
              <a:rPr lang="es-ES" sz="1400" b="1" dirty="0">
                <a:solidFill>
                  <a:schemeClr val="bg1">
                    <a:lumMod val="40000"/>
                    <a:lumOff val="60000"/>
                  </a:schemeClr>
                </a:solidFill>
              </a:rPr>
              <a:t>Módulo 3: Metodología ágil para el desarrollo de aplicaciones web</a:t>
            </a:r>
          </a:p>
          <a:p>
            <a:pPr marL="152400" indent="0">
              <a:buNone/>
            </a:pPr>
            <a:endParaRPr lang="en-US" sz="1400" b="1" dirty="0"/>
          </a:p>
          <a:p>
            <a:r>
              <a:rPr lang="en-US" sz="1400" b="1" dirty="0"/>
              <a:t>Mendes, E. </a:t>
            </a:r>
            <a:r>
              <a:rPr lang="en-US" sz="1400" b="1" dirty="0" err="1"/>
              <a:t>andMosley,N.Ed</a:t>
            </a:r>
            <a:r>
              <a:rPr lang="en-US" sz="1400" b="1" dirty="0"/>
              <a:t>. (2009). Web engineering, </a:t>
            </a:r>
            <a:r>
              <a:rPr lang="en-US" sz="1400" b="1" dirty="0" err="1"/>
              <a:t>Germany:Springer-Verlag</a:t>
            </a:r>
            <a:r>
              <a:rPr lang="en-US" sz="1400" b="1" dirty="0"/>
              <a:t>. </a:t>
            </a:r>
          </a:p>
          <a:p>
            <a:endParaRPr lang="en-US" sz="1400" b="1" dirty="0"/>
          </a:p>
          <a:p>
            <a:endParaRPr lang="en-US" sz="1400" b="1" dirty="0"/>
          </a:p>
          <a:p>
            <a:r>
              <a:rPr lang="en-US" sz="1400" b="1" dirty="0"/>
              <a:t>Fox, A. </a:t>
            </a:r>
            <a:r>
              <a:rPr lang="en-US" sz="1400" b="1" dirty="0" err="1"/>
              <a:t>andPatterson</a:t>
            </a:r>
            <a:r>
              <a:rPr lang="en-US" sz="1400" b="1" dirty="0"/>
              <a:t>, D. (2013). Engineering software as a service: An agile approach using cloud </a:t>
            </a:r>
            <a:r>
              <a:rPr lang="en-US" sz="1400" b="1" dirty="0" err="1"/>
              <a:t>computing,USA</a:t>
            </a:r>
            <a:r>
              <a:rPr lang="en-US" sz="1400" b="1" dirty="0"/>
              <a:t>: Strawberry Canyon LLC. Pressman, R. (2011).</a:t>
            </a:r>
            <a:r>
              <a:rPr lang="en-US" sz="1400" b="1" dirty="0" err="1"/>
              <a:t>Ingeniería</a:t>
            </a:r>
            <a:r>
              <a:rPr lang="en-US" sz="1400" b="1" dirty="0"/>
              <a:t> de software. México: Pearson.</a:t>
            </a: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ibliografía recomendada en las asignaturas | Bibliotècnica">
            <a:extLst>
              <a:ext uri="{FF2B5EF4-FFF2-40B4-BE49-F238E27FC236}">
                <a16:creationId xmlns:a16="http://schemas.microsoft.com/office/drawing/2014/main" id="{20F60584-9E3D-84BA-9BB2-53D0BABB57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457"/>
          <a:stretch/>
        </p:blipFill>
        <p:spPr bwMode="auto">
          <a:xfrm>
            <a:off x="817154" y="962666"/>
            <a:ext cx="1079857" cy="1071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04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1185686"/>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Bibliografía recomendada</a:t>
            </a:r>
            <a:endParaRPr dirty="0"/>
          </a:p>
        </p:txBody>
      </p:sp>
      <p:cxnSp>
        <p:nvCxnSpPr>
          <p:cNvPr id="8" name="Google Shape;137;p27"/>
          <p:cNvCxnSpPr/>
          <p:nvPr/>
        </p:nvCxnSpPr>
        <p:spPr>
          <a:xfrm>
            <a:off x="2060232" y="1183023"/>
            <a:ext cx="0" cy="630600"/>
          </a:xfrm>
          <a:prstGeom prst="straightConnector1">
            <a:avLst/>
          </a:prstGeom>
          <a:noFill/>
          <a:ln w="19050" cap="flat" cmpd="sng">
            <a:solidFill>
              <a:srgbClr val="F3F3F3"/>
            </a:solidFill>
            <a:prstDash val="solid"/>
            <a:round/>
            <a:headEnd type="oval" w="med" len="med"/>
            <a:tailEnd type="oval" w="med" len="med"/>
          </a:ln>
        </p:spPr>
      </p:cxnSp>
      <p:sp>
        <p:nvSpPr>
          <p:cNvPr id="10" name="Google Shape;1762;p45"/>
          <p:cNvSpPr txBox="1">
            <a:spLocks/>
          </p:cNvSpPr>
          <p:nvPr/>
        </p:nvSpPr>
        <p:spPr>
          <a:xfrm>
            <a:off x="2060232" y="1138730"/>
            <a:ext cx="5186757" cy="184016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marL="152400" indent="0">
              <a:buNone/>
            </a:pPr>
            <a:endParaRPr lang="es-ES" sz="1400" b="1" dirty="0"/>
          </a:p>
          <a:p>
            <a:endParaRPr lang="es-ES" sz="1400" b="1" dirty="0"/>
          </a:p>
          <a:p>
            <a:endParaRPr lang="es-ES" sz="1400" b="1" dirty="0"/>
          </a:p>
          <a:p>
            <a:endParaRPr lang="es-ES" sz="1400" b="1" dirty="0"/>
          </a:p>
          <a:p>
            <a:endParaRPr lang="es-ES" sz="1400" b="1" dirty="0"/>
          </a:p>
          <a:p>
            <a:endParaRPr lang="es-ES" sz="1400" b="1" dirty="0"/>
          </a:p>
          <a:p>
            <a:r>
              <a:rPr lang="es-ES" sz="1400" b="1" dirty="0">
                <a:solidFill>
                  <a:schemeClr val="bg1">
                    <a:lumMod val="40000"/>
                    <a:lumOff val="60000"/>
                  </a:schemeClr>
                </a:solidFill>
              </a:rPr>
              <a:t>Módulo 4: Herramientas y plataformas</a:t>
            </a:r>
          </a:p>
          <a:p>
            <a:endParaRPr lang="en-US" sz="1400" b="1" dirty="0"/>
          </a:p>
          <a:p>
            <a:r>
              <a:rPr lang="en-US" sz="1400" b="1" dirty="0"/>
              <a:t>Mendes, E. and Mosley, N.  Ed. (2009). </a:t>
            </a:r>
            <a:r>
              <a:rPr lang="en-US" sz="1400" b="1" dirty="0" err="1"/>
              <a:t>Webengineering</a:t>
            </a:r>
            <a:r>
              <a:rPr lang="en-US" sz="1400" b="1" dirty="0"/>
              <a:t>, Germany: Springer-Verlag. </a:t>
            </a:r>
          </a:p>
          <a:p>
            <a:endParaRPr lang="en-US" sz="1400" b="1" dirty="0"/>
          </a:p>
          <a:p>
            <a:endParaRPr lang="en-US" sz="1400" b="1" dirty="0"/>
          </a:p>
          <a:p>
            <a:r>
              <a:rPr lang="en-US" sz="1400" b="1" dirty="0" err="1"/>
              <a:t>Conallen</a:t>
            </a:r>
            <a:r>
              <a:rPr lang="en-US" sz="1400" b="1" dirty="0"/>
              <a:t>, J. (2003). Building web applications with UML. USA: Addison-Wesley.</a:t>
            </a: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ibliografía recomendada en las asignaturas | Bibliotècnica">
            <a:extLst>
              <a:ext uri="{FF2B5EF4-FFF2-40B4-BE49-F238E27FC236}">
                <a16:creationId xmlns:a16="http://schemas.microsoft.com/office/drawing/2014/main" id="{20F60584-9E3D-84BA-9BB2-53D0BABB57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457"/>
          <a:stretch/>
        </p:blipFill>
        <p:spPr bwMode="auto">
          <a:xfrm>
            <a:off x="817154" y="962666"/>
            <a:ext cx="1079857" cy="1071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606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1185686"/>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Bibliografía recomendada</a:t>
            </a:r>
            <a:endParaRPr dirty="0"/>
          </a:p>
        </p:txBody>
      </p:sp>
      <p:cxnSp>
        <p:nvCxnSpPr>
          <p:cNvPr id="8" name="Google Shape;137;p27"/>
          <p:cNvCxnSpPr/>
          <p:nvPr/>
        </p:nvCxnSpPr>
        <p:spPr>
          <a:xfrm>
            <a:off x="2060232" y="1183023"/>
            <a:ext cx="0" cy="630600"/>
          </a:xfrm>
          <a:prstGeom prst="straightConnector1">
            <a:avLst/>
          </a:prstGeom>
          <a:noFill/>
          <a:ln w="19050" cap="flat" cmpd="sng">
            <a:solidFill>
              <a:srgbClr val="F3F3F3"/>
            </a:solidFill>
            <a:prstDash val="solid"/>
            <a:round/>
            <a:headEnd type="oval" w="med" len="med"/>
            <a:tailEnd type="oval" w="med" len="med"/>
          </a:ln>
        </p:spPr>
      </p:cxnSp>
      <p:sp>
        <p:nvSpPr>
          <p:cNvPr id="10" name="Google Shape;1762;p45"/>
          <p:cNvSpPr txBox="1">
            <a:spLocks/>
          </p:cNvSpPr>
          <p:nvPr/>
        </p:nvSpPr>
        <p:spPr>
          <a:xfrm>
            <a:off x="2060232" y="1079590"/>
            <a:ext cx="5186757" cy="184016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marL="152400" indent="0">
              <a:buNone/>
            </a:pPr>
            <a:endParaRPr lang="es-ES" sz="1400" b="1" dirty="0"/>
          </a:p>
          <a:p>
            <a:endParaRPr lang="es-ES" sz="1400" b="1" dirty="0"/>
          </a:p>
          <a:p>
            <a:endParaRPr lang="es-ES" sz="1400" b="1" dirty="0"/>
          </a:p>
          <a:p>
            <a:endParaRPr lang="es-ES" sz="1400" b="1" dirty="0"/>
          </a:p>
          <a:p>
            <a:endParaRPr lang="es-ES" sz="1400" b="1" dirty="0"/>
          </a:p>
          <a:p>
            <a:endParaRPr lang="es-ES" sz="1400" b="1" dirty="0"/>
          </a:p>
          <a:p>
            <a:r>
              <a:rPr lang="es-ES" sz="1400" b="1" dirty="0">
                <a:solidFill>
                  <a:schemeClr val="bg1">
                    <a:lumMod val="40000"/>
                    <a:lumOff val="60000"/>
                  </a:schemeClr>
                </a:solidFill>
              </a:rPr>
              <a:t>Desarrollo del proyecto</a:t>
            </a:r>
          </a:p>
          <a:p>
            <a:endParaRPr lang="en-US" sz="1400" b="1" dirty="0"/>
          </a:p>
          <a:p>
            <a:r>
              <a:rPr lang="en-US" sz="1400" b="1" dirty="0"/>
              <a:t>Moreno Muñoz Alfredo &amp; </a:t>
            </a:r>
            <a:r>
              <a:rPr lang="en-US" sz="1400" b="1" dirty="0" err="1"/>
              <a:t>Corcoles</a:t>
            </a:r>
            <a:r>
              <a:rPr lang="en-US" sz="1400" b="1" dirty="0"/>
              <a:t> </a:t>
            </a:r>
            <a:r>
              <a:rPr lang="en-US" sz="1400" b="1" dirty="0" err="1"/>
              <a:t>Sheyla</a:t>
            </a:r>
            <a:r>
              <a:rPr lang="en-US" sz="1400" b="1" dirty="0"/>
              <a:t>. Python. </a:t>
            </a:r>
            <a:r>
              <a:rPr lang="en-US" sz="1400" b="1" dirty="0" err="1"/>
              <a:t>Curso</a:t>
            </a:r>
            <a:r>
              <a:rPr lang="en-US" sz="1400" b="1" dirty="0"/>
              <a:t> </a:t>
            </a:r>
            <a:r>
              <a:rPr lang="en-US" sz="1400" b="1" dirty="0" err="1"/>
              <a:t>Completo</a:t>
            </a:r>
            <a:r>
              <a:rPr lang="en-US" sz="1400" b="1" dirty="0"/>
              <a:t> (Spanish Edition), 1ra </a:t>
            </a:r>
            <a:r>
              <a:rPr lang="en-US" sz="1400" b="1" dirty="0" err="1"/>
              <a:t>Edición</a:t>
            </a:r>
            <a:r>
              <a:rPr lang="en-US" sz="1400" b="1" dirty="0"/>
              <a:t>. </a:t>
            </a:r>
            <a:r>
              <a:rPr lang="en-US" sz="1400" b="1" dirty="0" err="1"/>
              <a:t>Timeofsoftware</a:t>
            </a:r>
            <a:r>
              <a:rPr lang="en-US" sz="1400" b="1" dirty="0"/>
              <a:t>. 2022. </a:t>
            </a:r>
          </a:p>
          <a:p>
            <a:endParaRPr lang="en-US" sz="1400" b="1" dirty="0"/>
          </a:p>
          <a:p>
            <a:endParaRPr lang="en-US" sz="1400" b="1" dirty="0"/>
          </a:p>
          <a:p>
            <a:r>
              <a:rPr lang="es-ES" sz="1400" b="1" dirty="0" err="1"/>
              <a:t>Boucheny</a:t>
            </a:r>
            <a:r>
              <a:rPr lang="es-ES" sz="1400" b="1" dirty="0"/>
              <a:t> Vicent. Python. Aprende la Programación Orientada a Objetos con el Lenguaje Python, 1ra Edición. </a:t>
            </a:r>
            <a:r>
              <a:rPr lang="es-ES" sz="1400" b="1" dirty="0" err="1"/>
              <a:t>Eni</a:t>
            </a:r>
            <a:r>
              <a:rPr lang="es-ES" sz="1400" b="1" dirty="0"/>
              <a:t>. 2021.</a:t>
            </a: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ibliografía recomendada en las asignaturas | Bibliotècnica">
            <a:extLst>
              <a:ext uri="{FF2B5EF4-FFF2-40B4-BE49-F238E27FC236}">
                <a16:creationId xmlns:a16="http://schemas.microsoft.com/office/drawing/2014/main" id="{20F60584-9E3D-84BA-9BB2-53D0BABB57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457"/>
          <a:stretch/>
        </p:blipFill>
        <p:spPr bwMode="auto">
          <a:xfrm>
            <a:off x="817154" y="962666"/>
            <a:ext cx="1079857" cy="1071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489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1185686"/>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Material del curso</a:t>
            </a:r>
            <a:endParaRPr dirty="0"/>
          </a:p>
        </p:txBody>
      </p:sp>
      <p:cxnSp>
        <p:nvCxnSpPr>
          <p:cNvPr id="8" name="Google Shape;137;p27"/>
          <p:cNvCxnSpPr/>
          <p:nvPr/>
        </p:nvCxnSpPr>
        <p:spPr>
          <a:xfrm>
            <a:off x="2060232" y="1183023"/>
            <a:ext cx="0" cy="630600"/>
          </a:xfrm>
          <a:prstGeom prst="straightConnector1">
            <a:avLst/>
          </a:prstGeom>
          <a:noFill/>
          <a:ln w="19050" cap="flat" cmpd="sng">
            <a:solidFill>
              <a:srgbClr val="F3F3F3"/>
            </a:solidFill>
            <a:prstDash val="solid"/>
            <a:round/>
            <a:headEnd type="oval" w="med" len="med"/>
            <a:tailEnd type="oval" w="med" len="med"/>
          </a:ln>
        </p:spPr>
      </p:cxnSp>
      <p:sp>
        <p:nvSpPr>
          <p:cNvPr id="10" name="Google Shape;1762;p45"/>
          <p:cNvSpPr txBox="1">
            <a:spLocks/>
          </p:cNvSpPr>
          <p:nvPr/>
        </p:nvSpPr>
        <p:spPr>
          <a:xfrm>
            <a:off x="1978621" y="995454"/>
            <a:ext cx="5186757" cy="1840160"/>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marL="152400" indent="0">
              <a:buNone/>
            </a:pPr>
            <a:endParaRPr lang="es-ES" sz="1400" b="1" dirty="0"/>
          </a:p>
          <a:p>
            <a:endParaRPr lang="es-ES" sz="1400" b="1" dirty="0"/>
          </a:p>
          <a:p>
            <a:endParaRPr lang="es-ES" sz="1400" b="1" dirty="0"/>
          </a:p>
          <a:p>
            <a:endParaRPr lang="es-ES" sz="1400" b="1" dirty="0"/>
          </a:p>
          <a:p>
            <a:endParaRPr lang="es-ES" sz="1400" b="1" dirty="0"/>
          </a:p>
          <a:p>
            <a:endParaRPr lang="es-ES" sz="1400" b="1" dirty="0"/>
          </a:p>
          <a:p>
            <a:r>
              <a:rPr lang="es-ES" sz="1400" b="1" dirty="0">
                <a:solidFill>
                  <a:schemeClr val="bg1">
                    <a:lumMod val="40000"/>
                    <a:lumOff val="60000"/>
                  </a:schemeClr>
                </a:solidFill>
              </a:rPr>
              <a:t>GitHub</a:t>
            </a:r>
          </a:p>
          <a:p>
            <a:endParaRPr lang="en-US" sz="1400" b="1" dirty="0"/>
          </a:p>
          <a:p>
            <a:r>
              <a:rPr lang="en-US" sz="1600" b="1" dirty="0" err="1"/>
              <a:t>Repositorio</a:t>
            </a:r>
            <a:r>
              <a:rPr lang="en-US" sz="1600" b="1" dirty="0"/>
              <a:t>: </a:t>
            </a:r>
            <a:r>
              <a:rPr lang="en-US" sz="1600" b="1" dirty="0">
                <a:solidFill>
                  <a:schemeClr val="bg1">
                    <a:lumMod val="40000"/>
                    <a:lumOff val="60000"/>
                  </a:schemeClr>
                </a:solidFill>
              </a:rPr>
              <a:t>https://github.com/freddy-7777/Modelos_de_Desarrollo_WEB_2023.git</a:t>
            </a:r>
            <a:endParaRPr lang="en-US" sz="1400" b="1" dirty="0"/>
          </a:p>
          <a:p>
            <a:endParaRPr lang="en-US" sz="1400" b="1"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Qué es GitHub y por qué es útil al aprender programación | HACK A BOSS">
            <a:extLst>
              <a:ext uri="{FF2B5EF4-FFF2-40B4-BE49-F238E27FC236}">
                <a16:creationId xmlns:a16="http://schemas.microsoft.com/office/drawing/2014/main" id="{2D616137-0B7D-D087-C317-29678BEC4BC9}"/>
              </a:ext>
            </a:extLst>
          </p:cNvPr>
          <p:cNvPicPr>
            <a:picLocks noChangeAspect="1" noChangeArrowheads="1"/>
          </p:cNvPicPr>
          <p:nvPr/>
        </p:nvPicPr>
        <p:blipFill>
          <a:blip r:embed="rId4"/>
          <a:srcRect/>
          <a:stretch>
            <a:fillRect/>
          </a:stretch>
        </p:blipFill>
        <p:spPr bwMode="auto">
          <a:xfrm>
            <a:off x="597842" y="1124138"/>
            <a:ext cx="1212725" cy="682158"/>
          </a:xfrm>
          <a:prstGeom prst="rect">
            <a:avLst/>
          </a:prstGeom>
          <a:noFill/>
        </p:spPr>
      </p:pic>
    </p:spTree>
    <p:extLst>
      <p:ext uri="{BB962C8B-B14F-4D97-AF65-F5344CB8AC3E}">
        <p14:creationId xmlns:p14="http://schemas.microsoft.com/office/powerpoint/2010/main" val="728708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GitHub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pic>
        <p:nvPicPr>
          <p:cNvPr id="2050" name="Picture 2" descr="Qué es GitHub y por qué es útil al aprender programación | HACK A BOSS"/>
          <p:cNvPicPr>
            <a:picLocks noChangeAspect="1" noChangeArrowheads="1"/>
          </p:cNvPicPr>
          <p:nvPr/>
        </p:nvPicPr>
        <p:blipFill>
          <a:blip r:embed="rId3"/>
          <a:srcRect/>
          <a:stretch>
            <a:fillRect/>
          </a:stretch>
        </p:blipFill>
        <p:spPr bwMode="auto">
          <a:xfrm>
            <a:off x="457165" y="1990704"/>
            <a:ext cx="4346064" cy="2444661"/>
          </a:xfrm>
          <a:prstGeom prst="rect">
            <a:avLst/>
          </a:prstGeom>
          <a:noFill/>
        </p:spPr>
      </p:pic>
      <p:cxnSp>
        <p:nvCxnSpPr>
          <p:cNvPr id="9" name="Google Shape;258;p31"/>
          <p:cNvCxnSpPr/>
          <p:nvPr/>
        </p:nvCxnSpPr>
        <p:spPr>
          <a:xfrm rot="16200000" flipH="1">
            <a:off x="3904592" y="3231930"/>
            <a:ext cx="2564526" cy="10510"/>
          </a:xfrm>
          <a:prstGeom prst="straightConnector1">
            <a:avLst/>
          </a:prstGeom>
          <a:noFill/>
          <a:ln w="19050" cap="flat" cmpd="sng">
            <a:solidFill>
              <a:srgbClr val="F3F3F3"/>
            </a:solidFill>
            <a:prstDash val="solid"/>
            <a:round/>
            <a:headEnd type="oval" w="med" len="med"/>
            <a:tailEnd type="oval" w="med" len="med"/>
          </a:ln>
        </p:spPr>
      </p:cxnSp>
      <p:sp>
        <p:nvSpPr>
          <p:cNvPr id="10" name="Google Shape;1603;p42"/>
          <p:cNvSpPr txBox="1"/>
          <p:nvPr/>
        </p:nvSpPr>
        <p:spPr>
          <a:xfrm>
            <a:off x="5433849" y="1624678"/>
            <a:ext cx="3520965" cy="258997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GitHub</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a:solidFill>
                  <a:schemeClr val="accent4"/>
                </a:solidFill>
                <a:latin typeface="Fira Sans Condensed Light" panose="020B0604020202020204" charset="0"/>
                <a:cs typeface="Times New Roman" panose="02020603050405020304" pitchFamily="18" charset="0"/>
              </a:rPr>
              <a:t>El sistema de control de versiones </a:t>
            </a:r>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fue diseñado por </a:t>
            </a:r>
            <a:r>
              <a:rPr lang="es-ES" sz="1600" dirty="0" err="1">
                <a:solidFill>
                  <a:schemeClr val="accent4"/>
                </a:solidFill>
                <a:latin typeface="Fira Sans Condensed Light" panose="020B0604020202020204" charset="0"/>
                <a:cs typeface="Times New Roman" panose="02020603050405020304" pitchFamily="18" charset="0"/>
              </a:rPr>
              <a:t>Linus</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Torvalds</a:t>
            </a:r>
            <a:r>
              <a:rPr lang="es-ES" sz="1600" dirty="0">
                <a:solidFill>
                  <a:schemeClr val="accent4"/>
                </a:solidFill>
                <a:latin typeface="Fira Sans Condensed Light" panose="020B0604020202020204" charset="0"/>
                <a:cs typeface="Times New Roman" panose="02020603050405020304" pitchFamily="18" charset="0"/>
              </a:rPr>
              <a:t>. Un sistema de gestión de versiones es utilizado por los desarrolladores para poder administrar su proyecto, ordenando el código de cada una de las nuevas versiones que sacan de sus aplicaciones para evitar confusiones. Así, al tener copias de cada una de las versiones de su aplicación, no se perderán los estados anteriores cuando se va a actualizar.</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85F4E849-8BB5-6F94-84FB-2918766C0B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EN LA NUBE</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s-ES" sz="3000" b="1" i="0" u="none" strike="noStrike" kern="0" cap="none" spc="0" normalizeH="0" baseline="0" noProof="0" dirty="0" err="1">
                <a:ln>
                  <a:noFill/>
                </a:ln>
                <a:solidFill>
                  <a:schemeClr val="bg1">
                    <a:lumMod val="60000"/>
                    <a:lumOff val="40000"/>
                  </a:schemeClr>
                </a:solidFill>
                <a:effectLst/>
                <a:uLnTx/>
                <a:uFillTx/>
                <a:latin typeface="Rajdhani"/>
                <a:ea typeface="Rajdhani"/>
                <a:cs typeface="Rajdhani"/>
                <a:sym typeface="Rajdhani"/>
              </a:rPr>
              <a:t>GitHub</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9757" y="1157201"/>
            <a:ext cx="726300" cy="1588"/>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06610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Crear cuenta </a:t>
            </a:r>
          </a:p>
          <a:p>
            <a:pPr algn="just"/>
            <a:r>
              <a:rPr lang="es-ES" sz="1600" dirty="0">
                <a:solidFill>
                  <a:schemeClr val="accent4"/>
                </a:solidFill>
                <a:latin typeface="Fira Sans Condensed Light" panose="020B0604020202020204" charset="0"/>
                <a:cs typeface="Times New Roman" panose="02020603050405020304" pitchFamily="18" charset="0"/>
              </a:rPr>
              <a:t>Ingresar a: https://github.com/ </a:t>
            </a:r>
            <a:endParaRPr lang="es-ES" dirty="0">
              <a:solidFill>
                <a:srgbClr val="F3F3F3"/>
              </a:solidFill>
              <a:latin typeface="Fira Sans Condensed Light"/>
              <a:ea typeface="Fira Sans Condensed Light"/>
              <a:cs typeface="Fira Sans Condensed Light"/>
              <a:sym typeface="Fira Sans Condensed Light"/>
            </a:endParaRPr>
          </a:p>
        </p:txBody>
      </p:sp>
      <p:sp>
        <p:nvSpPr>
          <p:cNvPr id="11" name="Google Shape;1603;p42"/>
          <p:cNvSpPr txBox="1"/>
          <p:nvPr/>
        </p:nvSpPr>
        <p:spPr>
          <a:xfrm>
            <a:off x="423530" y="267044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Ingresar a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Sign</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in</a:t>
            </a:r>
          </a:p>
        </p:txBody>
      </p:sp>
      <p:sp>
        <p:nvSpPr>
          <p:cNvPr id="12" name="Google Shape;1603;p42"/>
          <p:cNvSpPr txBox="1"/>
          <p:nvPr/>
        </p:nvSpPr>
        <p:spPr>
          <a:xfrm>
            <a:off x="418277" y="3085607"/>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 Agrega los datos solicitados</a:t>
            </a:r>
          </a:p>
          <a:p>
            <a:pPr algn="just"/>
            <a:r>
              <a:rPr lang="en-US" sz="1600" dirty="0" err="1">
                <a:solidFill>
                  <a:srgbClr val="F3F3F3"/>
                </a:solidFill>
                <a:latin typeface="Fira Sans Condensed Light"/>
                <a:ea typeface="Fira Sans Condensed Light"/>
                <a:cs typeface="Fira Sans Condensed Light"/>
                <a:sym typeface="Fira Sans Condensed Light"/>
              </a:rPr>
              <a:t>Agregar</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correo</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crear</a:t>
            </a:r>
            <a:r>
              <a:rPr lang="en-US" sz="1600" dirty="0">
                <a:solidFill>
                  <a:srgbClr val="F3F3F3"/>
                </a:solidFill>
                <a:latin typeface="Fira Sans Condensed Light"/>
                <a:ea typeface="Fira Sans Condensed Light"/>
                <a:cs typeface="Fira Sans Condensed Light"/>
                <a:sym typeface="Fira Sans Condensed Light"/>
              </a:rPr>
              <a:t> password y username</a:t>
            </a:r>
            <a:endParaRPr lang="es-ES" sz="1600" dirty="0">
              <a:solidFill>
                <a:srgbClr val="F3F3F3"/>
              </a:solidFill>
              <a:latin typeface="Fira Sans Condensed Light"/>
              <a:ea typeface="Fira Sans Condensed Light"/>
              <a:cs typeface="Fira Sans Condensed Light"/>
              <a:sym typeface="Fira Sans Condensed Light"/>
            </a:endParaRPr>
          </a:p>
        </p:txBody>
      </p:sp>
      <p:sp>
        <p:nvSpPr>
          <p:cNvPr id="13" name="Google Shape;1603;p42"/>
          <p:cNvSpPr txBox="1"/>
          <p:nvPr/>
        </p:nvSpPr>
        <p:spPr>
          <a:xfrm>
            <a:off x="434041" y="3753016"/>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 Verificar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antibot</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p:txBody>
      </p:sp>
      <p:sp>
        <p:nvSpPr>
          <p:cNvPr id="14" name="Google Shape;1603;p42"/>
          <p:cNvSpPr txBox="1"/>
          <p:nvPr/>
        </p:nvSpPr>
        <p:spPr>
          <a:xfrm>
            <a:off x="439296" y="4136646"/>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5. Confirmar código enviado a correo</a:t>
            </a:r>
          </a:p>
        </p:txBody>
      </p:sp>
      <p:sp>
        <p:nvSpPr>
          <p:cNvPr id="15" name="Google Shape;1603;p42"/>
          <p:cNvSpPr txBox="1"/>
          <p:nvPr/>
        </p:nvSpPr>
        <p:spPr>
          <a:xfrm>
            <a:off x="4611905" y="2050339"/>
            <a:ext cx="4111682"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6. Seleccionar  herramientas</a:t>
            </a:r>
          </a:p>
        </p:txBody>
      </p:sp>
      <p:sp>
        <p:nvSpPr>
          <p:cNvPr id="16" name="Google Shape;1603;p42"/>
          <p:cNvSpPr txBox="1"/>
          <p:nvPr/>
        </p:nvSpPr>
        <p:spPr>
          <a:xfrm>
            <a:off x="4627672" y="2581111"/>
            <a:ext cx="4111682" cy="81373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7. Crear nuevo repositorio</a:t>
            </a:r>
          </a:p>
          <a:p>
            <a:pPr algn="just"/>
            <a:r>
              <a:rPr lang="es-ES" sz="1600" dirty="0">
                <a:solidFill>
                  <a:schemeClr val="accent4"/>
                </a:solidFill>
                <a:latin typeface="Fira Sans Condensed Light" panose="020B0604020202020204" charset="0"/>
                <a:cs typeface="Times New Roman" panose="02020603050405020304" pitchFamily="18" charset="0"/>
              </a:rPr>
              <a:t>Nombre: Analítica de datos </a:t>
            </a:r>
            <a:endParaRPr lang="es-ES" sz="1600" dirty="0">
              <a:solidFill>
                <a:srgbClr val="F3F3F3"/>
              </a:solidFill>
              <a:latin typeface="Fira Sans Condensed Light"/>
              <a:ea typeface="Fira Sans Condensed Light"/>
              <a:cs typeface="Fira Sans Condensed Light"/>
              <a:sym typeface="Fira Sans Condensed Light"/>
            </a:endParaRPr>
          </a:p>
          <a:p>
            <a:pPr algn="just"/>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p:txBody>
      </p:sp>
      <p:sp>
        <p:nvSpPr>
          <p:cNvPr id="1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4F44117E-68A2-2A05-65B4-CE9ACB3D6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Python</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chemeClr val="bg1">
                    <a:lumMod val="60000"/>
                    <a:lumOff val="40000"/>
                  </a:schemeClr>
                </a:solidFill>
                <a:effectLst/>
                <a:uLnTx/>
                <a:uFillTx/>
                <a:latin typeface="Rajdhani"/>
                <a:ea typeface="Rajdhani"/>
                <a:cs typeface="Rajdhani"/>
                <a:sym typeface="Rajdhani"/>
              </a:rPr>
              <a:t>Interprete</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cxnSp>
        <p:nvCxnSpPr>
          <p:cNvPr id="18" name="Google Shape;258;p31"/>
          <p:cNvCxnSpPr/>
          <p:nvPr/>
        </p:nvCxnSpPr>
        <p:spPr>
          <a:xfrm rot="16200000" flipH="1">
            <a:off x="4067504" y="3573517"/>
            <a:ext cx="2196662" cy="1051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5444359" y="2402443"/>
            <a:ext cx="3520965" cy="230619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el interprete de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python</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err="1">
                <a:solidFill>
                  <a:schemeClr val="accent4"/>
                </a:solidFill>
                <a:latin typeface="Fira Sans Condensed Light" panose="020B0604020202020204" charset="0"/>
                <a:cs typeface="Times New Roman" panose="02020603050405020304" pitchFamily="18" charset="0"/>
              </a:rPr>
              <a:t>Python</a:t>
            </a:r>
            <a:r>
              <a:rPr lang="es-ES" sz="1600" dirty="0">
                <a:solidFill>
                  <a:schemeClr val="accent4"/>
                </a:solidFill>
                <a:latin typeface="Fira Sans Condensed Light" panose="020B0604020202020204" charset="0"/>
                <a:cs typeface="Times New Roman" panose="02020603050405020304" pitchFamily="18" charset="0"/>
              </a:rPr>
              <a:t> es un lenguaje de alto nivel de programación interpretado cuya filosofía hace hincapié en la legibilidad de su código, se utiliza para desarrollar aplicaciones de todo tipo, ejemplos: </a:t>
            </a:r>
            <a:r>
              <a:rPr lang="es-ES" sz="1600" dirty="0" err="1">
                <a:solidFill>
                  <a:schemeClr val="accent4"/>
                </a:solidFill>
                <a:latin typeface="Fira Sans Condensed Light" panose="020B0604020202020204" charset="0"/>
                <a:cs typeface="Times New Roman" panose="02020603050405020304" pitchFamily="18" charset="0"/>
              </a:rPr>
              <a:t>Instagram</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Netflix</a:t>
            </a:r>
            <a:r>
              <a:rPr lang="es-ES" sz="1600" dirty="0">
                <a:solidFill>
                  <a:schemeClr val="accent4"/>
                </a:solidFill>
                <a:latin typeface="Fira Sans Condensed Light" panose="020B0604020202020204" charset="0"/>
                <a:cs typeface="Times New Roman" panose="02020603050405020304" pitchFamily="18" charset="0"/>
              </a:rPr>
              <a:t>, </a:t>
            </a:r>
            <a:r>
              <a:rPr lang="es-ES" sz="1600" dirty="0" err="1">
                <a:solidFill>
                  <a:schemeClr val="accent4"/>
                </a:solidFill>
                <a:latin typeface="Fira Sans Condensed Light" panose="020B0604020202020204" charset="0"/>
                <a:cs typeface="Times New Roman" panose="02020603050405020304" pitchFamily="18" charset="0"/>
              </a:rPr>
              <a:t>Spotify</a:t>
            </a:r>
            <a:r>
              <a:rPr lang="es-ES" sz="1600" dirty="0">
                <a:solidFill>
                  <a:schemeClr val="accent4"/>
                </a:solidFill>
                <a:latin typeface="Fira Sans Condensed Light" panose="020B0604020202020204" charset="0"/>
                <a:cs typeface="Times New Roman" panose="02020603050405020304" pitchFamily="18" charset="0"/>
              </a:rPr>
              <a:t>, Panda 3D, entre otros.​ </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48132" name="Picture 4" descr="Los pickles de Python. Programación en Castellano."/>
          <p:cNvPicPr>
            <a:picLocks noChangeAspect="1" noChangeArrowheads="1"/>
          </p:cNvPicPr>
          <p:nvPr/>
        </p:nvPicPr>
        <p:blipFill>
          <a:blip r:embed="rId3"/>
          <a:srcRect/>
          <a:stretch>
            <a:fillRect/>
          </a:stretch>
        </p:blipFill>
        <p:spPr bwMode="auto">
          <a:xfrm>
            <a:off x="249723" y="2585545"/>
            <a:ext cx="4685635" cy="2032438"/>
          </a:xfrm>
          <a:prstGeom prst="rect">
            <a:avLst/>
          </a:prstGeom>
          <a:noFill/>
        </p:spPr>
      </p:pic>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43B1F471-F3FB-E6B1-CCF7-A788406BC2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lang="en-US" sz="3000" b="1" dirty="0">
                <a:solidFill>
                  <a:schemeClr val="bg1">
                    <a:lumMod val="60000"/>
                    <a:lumOff val="40000"/>
                  </a:schemeClr>
                </a:solidFill>
                <a:latin typeface="Rajdhani"/>
                <a:ea typeface="Rajdhani"/>
                <a:cs typeface="Rajdhani"/>
                <a:sym typeface="Rajdhani"/>
              </a:rPr>
              <a:t>Python</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a:t>
            </a:r>
            <a:r>
              <a:rPr kumimoji="0" lang="en-US" sz="3000" b="1" i="0" u="none" strike="noStrike" kern="0" cap="none" spc="0" normalizeH="0" noProof="0" dirty="0" err="1">
                <a:ln>
                  <a:noFill/>
                </a:ln>
                <a:solidFill>
                  <a:schemeClr val="bg1">
                    <a:lumMod val="60000"/>
                    <a:lumOff val="40000"/>
                  </a:schemeClr>
                </a:solidFill>
                <a:effectLst/>
                <a:uLnTx/>
                <a:uFillTx/>
                <a:latin typeface="Rajdhani"/>
                <a:ea typeface="Rajdhani"/>
                <a:cs typeface="Rajdhani"/>
                <a:sym typeface="Rajdhani"/>
              </a:rPr>
              <a:t>Interprete</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la versión más reciente de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python</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Ingresar a: https://www.python.org/</a:t>
            </a:r>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603;p42"/>
          <p:cNvSpPr txBox="1"/>
          <p:nvPr/>
        </p:nvSpPr>
        <p:spPr>
          <a:xfrm>
            <a:off x="423530" y="280707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Crear una carpeta en el escritorio</a:t>
            </a:r>
          </a:p>
          <a:p>
            <a:pPr algn="just"/>
            <a:r>
              <a:rPr lang="en-US" sz="1600" dirty="0" err="1">
                <a:solidFill>
                  <a:srgbClr val="F3F3F3"/>
                </a:solidFill>
                <a:latin typeface="Fira Sans Condensed Light"/>
                <a:ea typeface="Fira Sans Condensed Light"/>
                <a:cs typeface="Fira Sans Condensed Light"/>
                <a:sym typeface="Fira Sans Condensed Light"/>
              </a:rPr>
              <a:t>Nombre</a:t>
            </a:r>
            <a:r>
              <a:rPr lang="en-US" sz="1600" dirty="0">
                <a:solidFill>
                  <a:srgbClr val="F3F3F3"/>
                </a:solidFill>
                <a:latin typeface="Fira Sans Condensed Light"/>
                <a:ea typeface="Fira Sans Condensed Light"/>
                <a:cs typeface="Fira Sans Condensed Light"/>
                <a:sym typeface="Fira Sans Condensed Light"/>
              </a:rPr>
              <a:t> de la </a:t>
            </a:r>
            <a:r>
              <a:rPr lang="en-US" sz="1600" dirty="0" err="1">
                <a:solidFill>
                  <a:srgbClr val="F3F3F3"/>
                </a:solidFill>
                <a:latin typeface="Fira Sans Condensed Light"/>
                <a:ea typeface="Fira Sans Condensed Light"/>
                <a:cs typeface="Fira Sans Condensed Light"/>
                <a:sym typeface="Fira Sans Condensed Light"/>
              </a:rPr>
              <a:t>carpeta</a:t>
            </a:r>
            <a:r>
              <a:rPr lang="en-US" sz="1600" dirty="0">
                <a:solidFill>
                  <a:srgbClr val="F3F3F3"/>
                </a:solidFill>
                <a:latin typeface="Fira Sans Condensed Light"/>
                <a:ea typeface="Fira Sans Condensed Light"/>
                <a:cs typeface="Fira Sans Condensed Light"/>
                <a:sym typeface="Fira Sans Condensed Light"/>
              </a:rPr>
              <a:t>: </a:t>
            </a:r>
            <a:r>
              <a:rPr lang="en-US" sz="1600" dirty="0" err="1">
                <a:solidFill>
                  <a:srgbClr val="F3F3F3"/>
                </a:solidFill>
                <a:latin typeface="Fira Sans Condensed Light"/>
                <a:ea typeface="Fira Sans Condensed Light"/>
                <a:cs typeface="Fira Sans Condensed Light"/>
                <a:sym typeface="Fira Sans Condensed Light"/>
              </a:rPr>
              <a:t>Proyecto</a:t>
            </a:r>
            <a:endParaRPr lang="es-ES" sz="1600" dirty="0">
              <a:solidFill>
                <a:srgbClr val="F3F3F3"/>
              </a:solidFill>
              <a:latin typeface="Fira Sans Condensed Light"/>
              <a:ea typeface="Fira Sans Condensed Light"/>
              <a:cs typeface="Fira Sans Condensed Light"/>
              <a:sym typeface="Fira Sans Condensed Light"/>
            </a:endParaRPr>
          </a:p>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 </a:t>
            </a:r>
          </a:p>
        </p:txBody>
      </p:sp>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35B5E8FF-9B55-8208-2002-0DA0C15EC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p:nvPr/>
        </p:nvCxnSpPr>
        <p:spPr>
          <a:xfrm>
            <a:off x="4594711" y="2465172"/>
            <a:ext cx="0" cy="630600"/>
          </a:xfrm>
          <a:prstGeom prst="straightConnector1">
            <a:avLst/>
          </a:prstGeom>
          <a:noFill/>
          <a:ln w="19050" cap="flat" cmpd="sng">
            <a:solidFill>
              <a:srgbClr val="F3F3F3"/>
            </a:solidFill>
            <a:prstDash val="solid"/>
            <a:round/>
            <a:headEnd type="oval" w="med" len="med"/>
            <a:tailEnd type="oval" w="med" len="med"/>
          </a:ln>
        </p:spPr>
      </p:cxnSp>
      <p:pic>
        <p:nvPicPr>
          <p:cNvPr id="24578" name="Picture 2" descr="Qué es un Modelo de Analítica de Datos? - Northware"/>
          <p:cNvPicPr>
            <a:picLocks noChangeAspect="1" noChangeArrowheads="1"/>
          </p:cNvPicPr>
          <p:nvPr/>
        </p:nvPicPr>
        <p:blipFill>
          <a:blip r:embed="rId3"/>
          <a:srcRect/>
          <a:stretch>
            <a:fillRect/>
          </a:stretch>
        </p:blipFill>
        <p:spPr bwMode="auto">
          <a:xfrm>
            <a:off x="288235" y="1749286"/>
            <a:ext cx="3965646" cy="1928191"/>
          </a:xfrm>
          <a:prstGeom prst="rect">
            <a:avLst/>
          </a:prstGeom>
          <a:noFill/>
        </p:spPr>
      </p:pic>
      <p:sp>
        <p:nvSpPr>
          <p:cNvPr id="8" name="Google Shape;135;p27"/>
          <p:cNvSpPr txBox="1">
            <a:spLocks noGrp="1"/>
          </p:cNvSpPr>
          <p:nvPr>
            <p:ph type="title"/>
          </p:nvPr>
        </p:nvSpPr>
        <p:spPr>
          <a:xfrm>
            <a:off x="4681549" y="1623442"/>
            <a:ext cx="3200181" cy="22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Bienvenida</a:t>
            </a:r>
            <a:endParaRPr dirty="0"/>
          </a:p>
        </p:txBody>
      </p:sp>
      <p:sp>
        <p:nvSpPr>
          <p:cNvPr id="9"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91F1C88C-6A24-28C0-4CBA-C67E35BCAF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pic>
        <p:nvPicPr>
          <p:cNvPr id="48130" name="Picture 2" descr="Editor de código Visual Studio Code para el desarrollo web - Iván Andréi"/>
          <p:cNvPicPr>
            <a:picLocks noChangeAspect="1" noChangeArrowheads="1"/>
          </p:cNvPicPr>
          <p:nvPr/>
        </p:nvPicPr>
        <p:blipFill>
          <a:blip r:embed="rId3"/>
          <a:srcRect/>
          <a:stretch>
            <a:fillRect/>
          </a:stretch>
        </p:blipFill>
        <p:spPr bwMode="auto">
          <a:xfrm>
            <a:off x="583792" y="2449937"/>
            <a:ext cx="4072290" cy="2290229"/>
          </a:xfrm>
          <a:prstGeom prst="rect">
            <a:avLst/>
          </a:prstGeom>
          <a:noFill/>
        </p:spPr>
      </p:pic>
      <p:cxnSp>
        <p:nvCxnSpPr>
          <p:cNvPr id="18" name="Google Shape;258;p31"/>
          <p:cNvCxnSpPr/>
          <p:nvPr/>
        </p:nvCxnSpPr>
        <p:spPr>
          <a:xfrm rot="16200000" flipH="1">
            <a:off x="4067504" y="3573517"/>
            <a:ext cx="2196662" cy="10510"/>
          </a:xfrm>
          <a:prstGeom prst="straightConnector1">
            <a:avLst/>
          </a:prstGeom>
          <a:noFill/>
          <a:ln w="19050" cap="flat" cmpd="sng">
            <a:solidFill>
              <a:srgbClr val="F3F3F3"/>
            </a:solidFill>
            <a:prstDash val="solid"/>
            <a:round/>
            <a:headEnd type="oval" w="med" len="med"/>
            <a:tailEnd type="oval" w="med" len="med"/>
          </a:ln>
        </p:spPr>
      </p:cxnSp>
      <p:sp>
        <p:nvSpPr>
          <p:cNvPr id="19" name="Google Shape;1603;p42"/>
          <p:cNvSpPr txBox="1"/>
          <p:nvPr/>
        </p:nvSpPr>
        <p:spPr>
          <a:xfrm>
            <a:off x="5444359" y="2402443"/>
            <a:ext cx="3520965" cy="2306191"/>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¿Qué es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a:t>
            </a:r>
          </a:p>
          <a:p>
            <a:pPr algn="just"/>
            <a:r>
              <a:rPr lang="es-ES" sz="1600" dirty="0">
                <a:solidFill>
                  <a:schemeClr val="accent4"/>
                </a:solidFill>
                <a:latin typeface="Fira Sans Condensed Light" panose="020B0604020202020204" charset="0"/>
                <a:cs typeface="Times New Roman" panose="02020603050405020304" pitchFamily="18" charset="0"/>
              </a:rPr>
              <a:t>Es un editor de código fuente desarrollado por Microsoft para Windows, Linux, </a:t>
            </a:r>
            <a:r>
              <a:rPr lang="es-ES" sz="1600" dirty="0" err="1">
                <a:solidFill>
                  <a:schemeClr val="accent4"/>
                </a:solidFill>
                <a:latin typeface="Fira Sans Condensed Light" panose="020B0604020202020204" charset="0"/>
                <a:cs typeface="Times New Roman" panose="02020603050405020304" pitchFamily="18" charset="0"/>
              </a:rPr>
              <a:t>macOS</a:t>
            </a:r>
            <a:r>
              <a:rPr lang="es-ES" sz="1600" dirty="0">
                <a:solidFill>
                  <a:schemeClr val="accent4"/>
                </a:solidFill>
                <a:latin typeface="Fira Sans Condensed Light" panose="020B0604020202020204" charset="0"/>
                <a:cs typeface="Times New Roman" panose="02020603050405020304" pitchFamily="18" charset="0"/>
              </a:rPr>
              <a:t> y Web. Incluye soporte para la depuración, control integrado de </a:t>
            </a:r>
            <a:r>
              <a:rPr lang="es-ES" sz="1600" dirty="0" err="1">
                <a:solidFill>
                  <a:schemeClr val="accent4"/>
                </a:solidFill>
                <a:latin typeface="Fira Sans Condensed Light" panose="020B0604020202020204" charset="0"/>
                <a:cs typeface="Times New Roman" panose="02020603050405020304" pitchFamily="18" charset="0"/>
              </a:rPr>
              <a:t>Git</a:t>
            </a:r>
            <a:r>
              <a:rPr lang="es-ES" sz="1600" dirty="0">
                <a:solidFill>
                  <a:schemeClr val="accent4"/>
                </a:solidFill>
                <a:latin typeface="Fira Sans Condensed Light" panose="020B0604020202020204" charset="0"/>
                <a:cs typeface="Times New Roman" panose="02020603050405020304" pitchFamily="18" charset="0"/>
              </a:rPr>
              <a:t>, resaltado de sintaxis, finalización inteligente de código, fragmentos y refactorización de código.</a:t>
            </a:r>
            <a:endParaRPr lang="es-ES" dirty="0">
              <a:solidFill>
                <a:srgbClr val="F3F3F3"/>
              </a:solidFill>
              <a:latin typeface="Fira Sans Condensed Light"/>
              <a:ea typeface="Fira Sans Condensed Light"/>
              <a:cs typeface="Fira Sans Condensed Light"/>
              <a:sym typeface="Fira Sans Condensed Light"/>
            </a:endParaRPr>
          </a:p>
        </p:txBody>
      </p:sp>
      <p:sp>
        <p:nvSpPr>
          <p:cNvPr id="8"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A3C660F8-F53A-8453-4639-153323069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Visual Studio </a:t>
            </a:r>
            <a:r>
              <a:rPr lang="es-ES" sz="1600" b="1" dirty="0" err="1">
                <a:solidFill>
                  <a:schemeClr val="bg1">
                    <a:lumMod val="60000"/>
                    <a:lumOff val="40000"/>
                  </a:schemeClr>
                </a:solidFill>
                <a:latin typeface="Fira Sans Condensed Light" panose="020B0604020202020204" charset="0"/>
                <a:cs typeface="Times New Roman" panose="02020603050405020304" pitchFamily="18" charset="0"/>
              </a:rPr>
              <a:t>Code</a:t>
            </a:r>
            <a:endParaRPr lang="es-ES" sz="1600" b="1" dirty="0">
              <a:solidFill>
                <a:schemeClr val="bg1">
                  <a:lumMod val="60000"/>
                  <a:lumOff val="40000"/>
                </a:schemeClr>
              </a:solidFill>
              <a:latin typeface="Fira Sans Condensed Light" panose="020B0604020202020204" charset="0"/>
              <a:cs typeface="Times New Roman" panose="02020603050405020304" pitchFamily="18" charset="0"/>
            </a:endParaRPr>
          </a:p>
          <a:p>
            <a:pPr algn="just"/>
            <a:r>
              <a:rPr lang="es-ES" sz="1600" dirty="0">
                <a:solidFill>
                  <a:schemeClr val="accent4"/>
                </a:solidFill>
                <a:latin typeface="Fira Sans Condensed Light" panose="020B0604020202020204" charset="0"/>
                <a:cs typeface="Times New Roman" panose="02020603050405020304" pitchFamily="18" charset="0"/>
              </a:rPr>
              <a:t>Ingresar a: https://code.visualstudio.com/</a:t>
            </a:r>
            <a:endParaRPr lang="es-ES" dirty="0">
              <a:solidFill>
                <a:srgbClr val="F3F3F3"/>
              </a:solidFill>
              <a:latin typeface="Fira Sans Condensed Light"/>
              <a:ea typeface="Fira Sans Condensed Light"/>
              <a:cs typeface="Fira Sans Condensed Light"/>
              <a:sym typeface="Fira Sans Condensed Light"/>
            </a:endParaRPr>
          </a:p>
        </p:txBody>
      </p:sp>
      <p:sp>
        <p:nvSpPr>
          <p:cNvPr id="9" name="Google Shape;1603;p42"/>
          <p:cNvSpPr txBox="1"/>
          <p:nvPr/>
        </p:nvSpPr>
        <p:spPr>
          <a:xfrm>
            <a:off x="423530" y="2786059"/>
            <a:ext cx="5467516" cy="556227"/>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2 . Elegir la versión apropiada para mi sistema operativo</a:t>
            </a:r>
          </a:p>
        </p:txBody>
      </p:sp>
      <p:sp>
        <p:nvSpPr>
          <p:cNvPr id="10" name="Google Shape;1603;p42"/>
          <p:cNvSpPr txBox="1"/>
          <p:nvPr/>
        </p:nvSpPr>
        <p:spPr>
          <a:xfrm>
            <a:off x="428787" y="3274791"/>
            <a:ext cx="5467516" cy="666590"/>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3 . Agrega atajo al escritorio</a:t>
            </a:r>
          </a:p>
        </p:txBody>
      </p:sp>
      <p:sp>
        <p:nvSpPr>
          <p:cNvPr id="11" name="Google Shape;1603;p42"/>
          <p:cNvSpPr txBox="1"/>
          <p:nvPr/>
        </p:nvSpPr>
        <p:spPr>
          <a:xfrm>
            <a:off x="444551" y="3763523"/>
            <a:ext cx="5467516" cy="545716"/>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4 . Correr el programa </a:t>
            </a:r>
          </a:p>
        </p:txBody>
      </p:sp>
      <p:sp>
        <p:nvSpPr>
          <p:cNvPr id="12"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5254B26E-F263-F3D5-636F-2E3414378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151" name="Google Shape;699;p36"/>
          <p:cNvSpPr txBox="1">
            <a:spLocks/>
          </p:cNvSpPr>
          <p:nvPr/>
        </p:nvSpPr>
        <p:spPr>
          <a:xfrm>
            <a:off x="378523" y="662222"/>
            <a:ext cx="5160438" cy="572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rgbClr val="F3F3F3"/>
                </a:solidFill>
                <a:effectLst/>
                <a:uLnTx/>
                <a:uFillTx/>
                <a:latin typeface="Rajdhani"/>
                <a:ea typeface="Rajdhani"/>
                <a:cs typeface="Rajdhani"/>
                <a:sym typeface="Rajdhani"/>
              </a:rPr>
              <a:t>PLATAFORMAS </a:t>
            </a:r>
            <a:r>
              <a:rPr lang="en-US" sz="3000" b="1" dirty="0">
                <a:solidFill>
                  <a:srgbClr val="F3F3F3"/>
                </a:solidFill>
                <a:latin typeface="Rajdhani"/>
                <a:ea typeface="Rajdhani"/>
                <a:cs typeface="Rajdhani"/>
                <a:sym typeface="Rajdhani"/>
              </a:rPr>
              <a:t>EN ALMACENAMIENTO LOCAL</a:t>
            </a:r>
            <a:r>
              <a:rPr kumimoji="0" lang="en-US" sz="3000" b="1" i="0" u="none" strike="noStrike" kern="0" cap="none" spc="0" normalizeH="0" noProof="0" dirty="0">
                <a:ln>
                  <a:noFill/>
                </a:ln>
                <a:solidFill>
                  <a:srgbClr val="F3F3F3"/>
                </a:solidFill>
                <a:effectLst/>
                <a:uLnTx/>
                <a:uFillTx/>
                <a:latin typeface="Rajdhani"/>
                <a:ea typeface="Rajdhani"/>
                <a:cs typeface="Rajdhani"/>
                <a:sym typeface="Rajdhani"/>
              </a:rPr>
              <a:t> </a:t>
            </a:r>
            <a:endParaRPr kumimoji="0" lang="es-ES" sz="3000" b="1" i="0" u="none" strike="noStrike" kern="0" cap="none" spc="0" normalizeH="0" baseline="0" noProof="0" dirty="0">
              <a:ln>
                <a:noFill/>
              </a:ln>
              <a:solidFill>
                <a:srgbClr val="F3F3F3"/>
              </a:solidFill>
              <a:effectLst/>
              <a:uLnTx/>
              <a:uFillTx/>
              <a:latin typeface="Rajdhani"/>
              <a:ea typeface="Rajdhani"/>
              <a:cs typeface="Rajdhani"/>
              <a:sym typeface="Rajdhani"/>
            </a:endParaRPr>
          </a:p>
          <a:p>
            <a:pPr marL="0" marR="0" lvl="0" indent="0" algn="l" defTabSz="914400" rtl="0" eaLnBrk="1" fontAlgn="auto" latinLnBrk="0" hangingPunct="1">
              <a:lnSpc>
                <a:spcPct val="100000"/>
              </a:lnSpc>
              <a:spcBef>
                <a:spcPts val="0"/>
              </a:spcBef>
              <a:spcAft>
                <a:spcPts val="0"/>
              </a:spcAft>
              <a:buClr>
                <a:srgbClr val="F3F3F3"/>
              </a:buClr>
              <a:buSzPts val="3000"/>
              <a:buFont typeface="Rajdhani"/>
              <a:buNone/>
              <a:tabLst/>
              <a:defRPr/>
            </a:pPr>
            <a:r>
              <a:rPr kumimoji="0" lang="en-U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rPr>
              <a:t>Visual</a:t>
            </a:r>
            <a:r>
              <a:rPr kumimoji="0" lang="en-US" sz="3000" b="1" i="0" u="none" strike="noStrike" kern="0" cap="none" spc="0" normalizeH="0" noProof="0" dirty="0">
                <a:ln>
                  <a:noFill/>
                </a:ln>
                <a:solidFill>
                  <a:schemeClr val="bg1">
                    <a:lumMod val="60000"/>
                    <a:lumOff val="40000"/>
                  </a:schemeClr>
                </a:solidFill>
                <a:effectLst/>
                <a:uLnTx/>
                <a:uFillTx/>
                <a:latin typeface="Rajdhani"/>
                <a:ea typeface="Rajdhani"/>
                <a:cs typeface="Rajdhani"/>
                <a:sym typeface="Rajdhani"/>
              </a:rPr>
              <a:t> Studio Code (Editor)</a:t>
            </a:r>
            <a:endParaRPr kumimoji="0" lang="es-ES" sz="3000" b="1" i="0" u="none" strike="noStrike" kern="0" cap="none" spc="0" normalizeH="0" baseline="0" noProof="0" dirty="0">
              <a:ln>
                <a:noFill/>
              </a:ln>
              <a:solidFill>
                <a:schemeClr val="bg1">
                  <a:lumMod val="60000"/>
                  <a:lumOff val="40000"/>
                </a:schemeClr>
              </a:solidFill>
              <a:effectLst/>
              <a:uLnTx/>
              <a:uFillTx/>
              <a:latin typeface="Rajdhani"/>
              <a:ea typeface="Rajdhani"/>
              <a:cs typeface="Rajdhani"/>
              <a:sym typeface="Rajdhani"/>
            </a:endParaRPr>
          </a:p>
        </p:txBody>
      </p:sp>
      <p:cxnSp>
        <p:nvCxnSpPr>
          <p:cNvPr id="152" name="Google Shape;258;p31"/>
          <p:cNvCxnSpPr/>
          <p:nvPr/>
        </p:nvCxnSpPr>
        <p:spPr>
          <a:xfrm rot="5400000">
            <a:off x="-235533" y="1387731"/>
            <a:ext cx="1202121" cy="16349"/>
          </a:xfrm>
          <a:prstGeom prst="straightConnector1">
            <a:avLst/>
          </a:prstGeom>
          <a:noFill/>
          <a:ln w="19050" cap="flat" cmpd="sng">
            <a:solidFill>
              <a:srgbClr val="F3F3F3"/>
            </a:solidFill>
            <a:prstDash val="solid"/>
            <a:round/>
            <a:headEnd type="oval" w="med" len="med"/>
            <a:tailEnd type="oval" w="med" len="med"/>
          </a:ln>
        </p:spPr>
      </p:cxnSp>
      <p:sp>
        <p:nvSpPr>
          <p:cNvPr id="8" name="Google Shape;1603;p42"/>
          <p:cNvSpPr txBox="1"/>
          <p:nvPr/>
        </p:nvSpPr>
        <p:spPr>
          <a:xfrm>
            <a:off x="428787" y="2181714"/>
            <a:ext cx="5467516" cy="824233"/>
          </a:xfrm>
          <a:prstGeom prst="rect">
            <a:avLst/>
          </a:prstGeom>
          <a:noFill/>
          <a:ln>
            <a:noFill/>
          </a:ln>
        </p:spPr>
        <p:txBody>
          <a:bodyPr spcFirstLastPara="1" wrap="square" lIns="91425" tIns="182875" rIns="91425" bIns="0" anchor="t" anchorCtr="0">
            <a:noAutofit/>
          </a:bodyPr>
          <a:lstStyle/>
          <a:p>
            <a:pPr algn="just"/>
            <a:r>
              <a:rPr lang="es-ES" sz="1600" b="1" dirty="0">
                <a:solidFill>
                  <a:schemeClr val="bg1">
                    <a:lumMod val="60000"/>
                    <a:lumOff val="40000"/>
                  </a:schemeClr>
                </a:solidFill>
                <a:latin typeface="Fira Sans Condensed Light" panose="020B0604020202020204" charset="0"/>
                <a:cs typeface="Times New Roman" panose="02020603050405020304" pitchFamily="18" charset="0"/>
              </a:rPr>
              <a:t>Paso 1. Descargar extensiones requeridas </a:t>
            </a:r>
          </a:p>
          <a:p>
            <a:pPr algn="just"/>
            <a:r>
              <a:rPr lang="es-ES" sz="1600" dirty="0">
                <a:solidFill>
                  <a:schemeClr val="accent4"/>
                </a:solidFill>
                <a:latin typeface="Fira Sans Condensed Light" panose="020B0604020202020204" charset="0"/>
                <a:cs typeface="Times New Roman" panose="02020603050405020304" pitchFamily="18" charset="0"/>
              </a:rPr>
              <a:t>Ingresar a extensiones y buscar:</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55298" name="Picture 2"/>
          <p:cNvPicPr>
            <a:picLocks noChangeAspect="1" noChangeArrowheads="1"/>
          </p:cNvPicPr>
          <p:nvPr/>
        </p:nvPicPr>
        <p:blipFill>
          <a:blip r:embed="rId3"/>
          <a:srcRect t="12069" r="76897" b="31610"/>
          <a:stretch>
            <a:fillRect/>
          </a:stretch>
        </p:blipFill>
        <p:spPr bwMode="auto">
          <a:xfrm>
            <a:off x="5244663" y="977460"/>
            <a:ext cx="2982954" cy="4088524"/>
          </a:xfrm>
          <a:prstGeom prst="rect">
            <a:avLst/>
          </a:prstGeom>
          <a:noFill/>
          <a:ln w="9525">
            <a:noFill/>
            <a:miter lim="800000"/>
            <a:headEnd/>
            <a:tailEnd/>
          </a:ln>
          <a:effectLst/>
        </p:spPr>
      </p:pic>
      <p:sp>
        <p:nvSpPr>
          <p:cNvPr id="7"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Arial"/>
                <a:cs typeface="Arial"/>
                <a:sym typeface="Arial"/>
              </a:rPr>
              <a:t>Facilitador: PhD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AAAD9126-5CF9-A022-8121-CC4A7D2ED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1185686"/>
            <a:ext cx="5188990"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Invitación Taller STEAM Python</a:t>
            </a:r>
            <a:endParaRPr dirty="0"/>
          </a:p>
        </p:txBody>
      </p:sp>
      <p:cxnSp>
        <p:nvCxnSpPr>
          <p:cNvPr id="8" name="Google Shape;137;p27"/>
          <p:cNvCxnSpPr/>
          <p:nvPr/>
        </p:nvCxnSpPr>
        <p:spPr>
          <a:xfrm>
            <a:off x="2060232" y="1183023"/>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descr="Texto&#10;&#10;Descripción generada automáticamente">
            <a:extLst>
              <a:ext uri="{FF2B5EF4-FFF2-40B4-BE49-F238E27FC236}">
                <a16:creationId xmlns:a16="http://schemas.microsoft.com/office/drawing/2014/main" id="{0C213D74-A62B-53C5-EBDB-9965548A0E0A}"/>
              </a:ext>
            </a:extLst>
          </p:cNvPr>
          <p:cNvPicPr>
            <a:picLocks noChangeAspect="1"/>
          </p:cNvPicPr>
          <p:nvPr/>
        </p:nvPicPr>
        <p:blipFill>
          <a:blip r:embed="rId4"/>
          <a:stretch>
            <a:fillRect/>
          </a:stretch>
        </p:blipFill>
        <p:spPr>
          <a:xfrm>
            <a:off x="2309446" y="1733996"/>
            <a:ext cx="5416061" cy="3046534"/>
          </a:xfrm>
          <a:prstGeom prst="rect">
            <a:avLst/>
          </a:prstGeom>
        </p:spPr>
      </p:pic>
      <p:pic>
        <p:nvPicPr>
          <p:cNvPr id="7" name="Imagen 6" descr="Texto&#10;&#10;Descripción generada automáticamente">
            <a:extLst>
              <a:ext uri="{FF2B5EF4-FFF2-40B4-BE49-F238E27FC236}">
                <a16:creationId xmlns:a16="http://schemas.microsoft.com/office/drawing/2014/main" id="{0965B922-C6B1-B9EF-D308-6B490754E280}"/>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878766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1185686"/>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Equipos de Trabajo</a:t>
            </a:r>
            <a:endParaRPr dirty="0"/>
          </a:p>
        </p:txBody>
      </p:sp>
      <p:cxnSp>
        <p:nvCxnSpPr>
          <p:cNvPr id="8" name="Google Shape;137;p27"/>
          <p:cNvCxnSpPr/>
          <p:nvPr/>
        </p:nvCxnSpPr>
        <p:spPr>
          <a:xfrm>
            <a:off x="2060232" y="1183023"/>
            <a:ext cx="0" cy="630600"/>
          </a:xfrm>
          <a:prstGeom prst="straightConnector1">
            <a:avLst/>
          </a:prstGeom>
          <a:noFill/>
          <a:ln w="19050" cap="flat" cmpd="sng">
            <a:solidFill>
              <a:srgbClr val="F3F3F3"/>
            </a:solidFill>
            <a:prstDash val="solid"/>
            <a:round/>
            <a:headEnd type="oval" w="med" len="med"/>
            <a:tailEnd type="oval" w="med" len="med"/>
          </a:ln>
        </p:spPr>
      </p:cxnSp>
      <p:sp>
        <p:nvSpPr>
          <p:cNvPr id="10" name="Google Shape;1762;p45"/>
          <p:cNvSpPr txBox="1">
            <a:spLocks/>
          </p:cNvSpPr>
          <p:nvPr/>
        </p:nvSpPr>
        <p:spPr>
          <a:xfrm>
            <a:off x="1978621" y="1905615"/>
            <a:ext cx="6189180" cy="2391508"/>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152400" indent="0">
              <a:buNone/>
            </a:pPr>
            <a:endParaRPr lang="es-ES" sz="1400" b="1" dirty="0"/>
          </a:p>
          <a:p>
            <a:r>
              <a:rPr lang="es-ES" sz="1400" b="1" dirty="0">
                <a:solidFill>
                  <a:schemeClr val="bg1">
                    <a:lumMod val="40000"/>
                    <a:lumOff val="60000"/>
                  </a:schemeClr>
                </a:solidFill>
              </a:rPr>
              <a:t>Cargos:</a:t>
            </a:r>
          </a:p>
          <a:p>
            <a:endParaRPr lang="en-US" sz="1400" b="1" dirty="0"/>
          </a:p>
          <a:p>
            <a:r>
              <a:rPr lang="en-US" sz="1600" b="1" dirty="0" err="1">
                <a:solidFill>
                  <a:schemeClr val="bg1">
                    <a:lumMod val="40000"/>
                    <a:lumOff val="60000"/>
                  </a:schemeClr>
                </a:solidFill>
              </a:rPr>
              <a:t>Desarrollador</a:t>
            </a:r>
            <a:r>
              <a:rPr lang="en-US" sz="1600" b="1" dirty="0">
                <a:solidFill>
                  <a:schemeClr val="bg1">
                    <a:lumMod val="40000"/>
                    <a:lumOff val="60000"/>
                  </a:schemeClr>
                </a:solidFill>
              </a:rPr>
              <a:t> WEB: </a:t>
            </a:r>
            <a:r>
              <a:rPr lang="en-US" sz="1600" b="1" dirty="0"/>
              <a:t>Se </a:t>
            </a:r>
            <a:r>
              <a:rPr lang="en-US" sz="1600" b="1" dirty="0" err="1"/>
              <a:t>encarga</a:t>
            </a:r>
            <a:r>
              <a:rPr lang="en-US" sz="1600" b="1" dirty="0"/>
              <a:t> del </a:t>
            </a:r>
            <a:r>
              <a:rPr lang="en-US" sz="1600" b="1" dirty="0" err="1"/>
              <a:t>funcionamiento</a:t>
            </a:r>
            <a:r>
              <a:rPr lang="en-US" sz="1600" b="1" dirty="0"/>
              <a:t> del software</a:t>
            </a:r>
          </a:p>
          <a:p>
            <a:endParaRPr lang="en-US" sz="1600" b="1" dirty="0"/>
          </a:p>
          <a:p>
            <a:r>
              <a:rPr lang="en-US" sz="1600" b="1" dirty="0" err="1">
                <a:solidFill>
                  <a:schemeClr val="bg1">
                    <a:lumMod val="40000"/>
                    <a:lumOff val="60000"/>
                  </a:schemeClr>
                </a:solidFill>
              </a:rPr>
              <a:t>Diseñador</a:t>
            </a:r>
            <a:r>
              <a:rPr lang="en-US" sz="1600" b="1" dirty="0">
                <a:solidFill>
                  <a:schemeClr val="bg1">
                    <a:lumMod val="40000"/>
                    <a:lumOff val="60000"/>
                  </a:schemeClr>
                </a:solidFill>
              </a:rPr>
              <a:t> WEB: </a:t>
            </a:r>
            <a:r>
              <a:rPr lang="en-US" sz="1600" b="1" dirty="0"/>
              <a:t>Se </a:t>
            </a:r>
            <a:r>
              <a:rPr lang="en-US" sz="1600" b="1" dirty="0" err="1"/>
              <a:t>encarga</a:t>
            </a:r>
            <a:r>
              <a:rPr lang="en-US" sz="1600" b="1" dirty="0"/>
              <a:t> del Desarrollo de las interfaces </a:t>
            </a:r>
            <a:r>
              <a:rPr lang="en-US" sz="1600" b="1" dirty="0" err="1"/>
              <a:t>gráficas</a:t>
            </a:r>
            <a:r>
              <a:rPr lang="en-US" sz="1600" b="1" dirty="0"/>
              <a:t> </a:t>
            </a:r>
          </a:p>
          <a:p>
            <a:endParaRPr lang="en-US" sz="1600" b="1" dirty="0">
              <a:solidFill>
                <a:schemeClr val="bg1">
                  <a:lumMod val="40000"/>
                  <a:lumOff val="60000"/>
                </a:schemeClr>
              </a:solidFill>
            </a:endParaRPr>
          </a:p>
          <a:p>
            <a:r>
              <a:rPr lang="en-US" sz="1600" b="1" dirty="0">
                <a:solidFill>
                  <a:schemeClr val="bg1">
                    <a:lumMod val="40000"/>
                    <a:lumOff val="60000"/>
                  </a:schemeClr>
                </a:solidFill>
              </a:rPr>
              <a:t>WEB Master: </a:t>
            </a:r>
            <a:r>
              <a:rPr lang="en-US" sz="1600" b="1" dirty="0">
                <a:solidFill>
                  <a:schemeClr val="tx2"/>
                </a:solidFill>
              </a:rPr>
              <a:t>Integra </a:t>
            </a:r>
            <a:r>
              <a:rPr lang="en-US" sz="1600" b="1" dirty="0" err="1">
                <a:solidFill>
                  <a:schemeClr val="tx2"/>
                </a:solidFill>
              </a:rPr>
              <a:t>el</a:t>
            </a:r>
            <a:r>
              <a:rPr lang="en-US" sz="1600" b="1" dirty="0">
                <a:solidFill>
                  <a:schemeClr val="tx2"/>
                </a:solidFill>
              </a:rPr>
              <a:t> </a:t>
            </a:r>
            <a:r>
              <a:rPr lang="en-US" sz="1600" b="1" dirty="0" err="1">
                <a:solidFill>
                  <a:schemeClr val="tx2"/>
                </a:solidFill>
              </a:rPr>
              <a:t>funcionamiento</a:t>
            </a:r>
            <a:r>
              <a:rPr lang="en-US" sz="1600" b="1" dirty="0">
                <a:solidFill>
                  <a:schemeClr val="tx2"/>
                </a:solidFill>
              </a:rPr>
              <a:t> del software con las interfaces </a:t>
            </a:r>
            <a:r>
              <a:rPr lang="en-US" sz="1600" b="1" dirty="0" err="1">
                <a:solidFill>
                  <a:schemeClr val="tx2"/>
                </a:solidFill>
              </a:rPr>
              <a:t>gráficas</a:t>
            </a:r>
            <a:r>
              <a:rPr lang="en-US" sz="1600" b="1" dirty="0">
                <a:solidFill>
                  <a:schemeClr val="tx2"/>
                </a:solidFill>
              </a:rPr>
              <a:t>. Se </a:t>
            </a:r>
            <a:r>
              <a:rPr lang="en-US" sz="1600" b="1" dirty="0" err="1">
                <a:solidFill>
                  <a:schemeClr val="tx2"/>
                </a:solidFill>
              </a:rPr>
              <a:t>encarga</a:t>
            </a:r>
            <a:r>
              <a:rPr lang="en-US" sz="1600" b="1" dirty="0">
                <a:solidFill>
                  <a:schemeClr val="tx2"/>
                </a:solidFill>
              </a:rPr>
              <a:t> de las </a:t>
            </a:r>
            <a:r>
              <a:rPr lang="en-US" sz="1600" b="1" dirty="0" err="1">
                <a:solidFill>
                  <a:schemeClr val="tx2"/>
                </a:solidFill>
              </a:rPr>
              <a:t>actualizaciones</a:t>
            </a:r>
            <a:r>
              <a:rPr lang="en-US" sz="1600" b="1" dirty="0">
                <a:solidFill>
                  <a:schemeClr val="tx2"/>
                </a:solidFill>
              </a:rPr>
              <a:t> de software</a:t>
            </a:r>
          </a:p>
          <a:p>
            <a:endParaRPr lang="en-US" sz="1400" b="1" dirty="0"/>
          </a:p>
          <a:p>
            <a:endParaRPr lang="en-US" sz="1400" b="1"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rabajo en Equipo | Qué es, características, ventajas, importancia y más">
            <a:extLst>
              <a:ext uri="{FF2B5EF4-FFF2-40B4-BE49-F238E27FC236}">
                <a16:creationId xmlns:a16="http://schemas.microsoft.com/office/drawing/2014/main" id="{D68D35CC-C0CD-E947-DAF4-36EFE0183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76" y="995212"/>
            <a:ext cx="1752945" cy="1046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213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1185686"/>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Fronted vs Backend</a:t>
            </a:r>
            <a:endParaRPr dirty="0"/>
          </a:p>
        </p:txBody>
      </p:sp>
      <p:cxnSp>
        <p:nvCxnSpPr>
          <p:cNvPr id="8" name="Google Shape;137;p27"/>
          <p:cNvCxnSpPr/>
          <p:nvPr/>
        </p:nvCxnSpPr>
        <p:spPr>
          <a:xfrm>
            <a:off x="2060232" y="1183023"/>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rabajo en Equipo | Qué es, características, ventajas, importancia y más">
            <a:extLst>
              <a:ext uri="{FF2B5EF4-FFF2-40B4-BE49-F238E27FC236}">
                <a16:creationId xmlns:a16="http://schemas.microsoft.com/office/drawing/2014/main" id="{D68D35CC-C0CD-E947-DAF4-36EFE0183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76" y="995212"/>
            <a:ext cx="1752945" cy="10469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32D21FF0-0745-182E-4FD9-8C676EE8466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80" r="8261"/>
          <a:stretch/>
        </p:blipFill>
        <p:spPr bwMode="auto">
          <a:xfrm>
            <a:off x="5941519" y="1394098"/>
            <a:ext cx="2976805" cy="35286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ackend vs Frontend : r/ProgrammerHumor">
            <a:extLst>
              <a:ext uri="{FF2B5EF4-FFF2-40B4-BE49-F238E27FC236}">
                <a16:creationId xmlns:a16="http://schemas.microsoft.com/office/drawing/2014/main" id="{9067CECA-34EA-46EF-A30F-4FEF54C275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587"/>
          <a:stretch/>
        </p:blipFill>
        <p:spPr bwMode="auto">
          <a:xfrm>
            <a:off x="2143422" y="2078698"/>
            <a:ext cx="3798097" cy="2534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798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1185686"/>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Fronted vs Backend</a:t>
            </a:r>
            <a:endParaRPr dirty="0"/>
          </a:p>
        </p:txBody>
      </p:sp>
      <p:cxnSp>
        <p:nvCxnSpPr>
          <p:cNvPr id="8" name="Google Shape;137;p27"/>
          <p:cNvCxnSpPr/>
          <p:nvPr/>
        </p:nvCxnSpPr>
        <p:spPr>
          <a:xfrm>
            <a:off x="2060232" y="1183023"/>
            <a:ext cx="0" cy="630600"/>
          </a:xfrm>
          <a:prstGeom prst="straightConnector1">
            <a:avLst/>
          </a:prstGeom>
          <a:noFill/>
          <a:ln w="19050" cap="flat" cmpd="sng">
            <a:solidFill>
              <a:srgbClr val="F3F3F3"/>
            </a:solidFill>
            <a:prstDash val="solid"/>
            <a:round/>
            <a:headEnd type="oval" w="med" len="med"/>
            <a:tailEnd type="oval" w="med" len="med"/>
          </a:ln>
        </p:spPr>
      </p:cxn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rabajo en Equipo | Qué es, características, ventajas, importancia y más">
            <a:extLst>
              <a:ext uri="{FF2B5EF4-FFF2-40B4-BE49-F238E27FC236}">
                <a16:creationId xmlns:a16="http://schemas.microsoft.com/office/drawing/2014/main" id="{D68D35CC-C0CD-E947-DAF4-36EFE0183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76" y="995212"/>
            <a:ext cx="1752945" cy="104692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Qué es BACKEND y FRONTEND? (guía completa) | EDteam">
            <a:extLst>
              <a:ext uri="{FF2B5EF4-FFF2-40B4-BE49-F238E27FC236}">
                <a16:creationId xmlns:a16="http://schemas.microsoft.com/office/drawing/2014/main" id="{0B9DF760-63EF-6978-A932-D7E9E7A4AF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1864226"/>
            <a:ext cx="5146432" cy="289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176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en" sz="4000" dirty="0"/>
              <a:t>INTRODUCCIÓN</a:t>
            </a:r>
            <a:endParaRPr sz="4000" dirty="0"/>
          </a:p>
        </p:txBody>
      </p:sp>
      <p:sp>
        <p:nvSpPr>
          <p:cNvPr id="175" name="Google Shape;175;p30"/>
          <p:cNvSpPr txBox="1">
            <a:spLocks noGrp="1"/>
          </p:cNvSpPr>
          <p:nvPr>
            <p:ph type="subTitle" idx="1"/>
          </p:nvPr>
        </p:nvSpPr>
        <p:spPr>
          <a:xfrm>
            <a:off x="4917750" y="3290550"/>
            <a:ext cx="3175216" cy="881100"/>
          </a:xfrm>
          <a:prstGeom prst="rect">
            <a:avLst/>
          </a:prstGeom>
        </p:spPr>
        <p:txBody>
          <a:bodyPr spcFirstLastPara="1" wrap="square" lIns="91425" tIns="91425" rIns="91425" bIns="91425" anchor="t" anchorCtr="0">
            <a:noAutofit/>
          </a:bodyPr>
          <a:lstStyle/>
          <a:p>
            <a:pPr marL="146050" lvl="0" indent="0">
              <a:buSzPts val="1300"/>
            </a:pPr>
            <a:r>
              <a:rPr lang="es-ES" dirty="0"/>
              <a:t> -Ingeniería WEB </a:t>
            </a:r>
          </a:p>
          <a:p>
            <a:pPr marL="146050" lvl="0" indent="0">
              <a:buSzPts val="1300"/>
            </a:pPr>
            <a:r>
              <a:rPr lang="es-ES" dirty="0"/>
              <a:t> -Internet: servicios y tecnologías</a:t>
            </a:r>
          </a:p>
          <a:p>
            <a:pPr marL="146050" lvl="0" indent="0">
              <a:buSzPts val="1300"/>
            </a:pPr>
            <a:r>
              <a:rPr lang="es-ES" dirty="0"/>
              <a:t> -Una visión general del desarrollo de aplicaciones web</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r>
              <a:rPr kumimoji="0" lang="es-ES" sz="1400" b="0" i="0" u="none" strike="noStrike" kern="0" cap="none" spc="0" normalizeH="0" baseline="0" noProof="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PhD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100"/>
              <a:buFont typeface="Fira Sans Condensed Light"/>
              <a:buNone/>
              <a:tabLst/>
              <a:defRPr/>
            </a:pPr>
            <a:br>
              <a:rPr kumimoji="0" lang="es-ES" sz="1400" b="0" i="0" u="none" strike="noStrike" kern="0" cap="none" spc="0" normalizeH="0" baseline="0" noProof="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7489796B-5FA5-6D9A-2D48-0393C0B1B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536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6" name="Google Shape;1768;p46"/>
          <p:cNvSpPr txBox="1">
            <a:spLocks/>
          </p:cNvSpPr>
          <p:nvPr/>
        </p:nvSpPr>
        <p:spPr>
          <a:xfrm>
            <a:off x="2562175" y="725400"/>
            <a:ext cx="4020000" cy="146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es-ES" dirty="0"/>
              <a:t>Fin de la Sesión</a:t>
            </a:r>
          </a:p>
        </p:txBody>
      </p:sp>
      <p:sp>
        <p:nvSpPr>
          <p:cNvPr id="7" name="Google Shape;1769;p46"/>
          <p:cNvSpPr txBox="1">
            <a:spLocks/>
          </p:cNvSpPr>
          <p:nvPr/>
        </p:nvSpPr>
        <p:spPr>
          <a:xfrm>
            <a:off x="2561975" y="2105100"/>
            <a:ext cx="4020000" cy="1203900"/>
          </a:xfrm>
          <a:prstGeom prst="rect">
            <a:avLst/>
          </a:prstGeom>
          <a:solidFill>
            <a:srgbClr val="FFFFFF">
              <a:alpha val="4509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34343"/>
              </a:buClr>
              <a:buSzPts val="1100"/>
              <a:buFont typeface="Fira Sans Condensed Light"/>
              <a:buAutoNum type="arabicPeriod"/>
              <a:defRPr sz="13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298450" algn="l" rtl="0">
              <a:lnSpc>
                <a:spcPct val="115000"/>
              </a:lnSpc>
              <a:spcBef>
                <a:spcPts val="1600"/>
              </a:spcBef>
              <a:spcAft>
                <a:spcPts val="1600"/>
              </a:spcAft>
              <a:buClr>
                <a:srgbClr val="000000"/>
              </a:buClr>
              <a:buSzPts val="1100"/>
              <a:buFont typeface="Fira Sans Condensed Light"/>
              <a:buAutoNum type="romanLcPeriod"/>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buClr>
                <a:schemeClr val="dk1"/>
              </a:buClr>
              <a:buFont typeface="Arial"/>
              <a:buNone/>
            </a:pPr>
            <a:r>
              <a:rPr lang="es-ES" dirty="0"/>
              <a:t>Preguntas?</a:t>
            </a:r>
          </a:p>
          <a:p>
            <a:pPr marL="0" indent="0" algn="ctr">
              <a:buClr>
                <a:schemeClr val="dk1"/>
              </a:buClr>
              <a:buFont typeface="Arial"/>
              <a:buNone/>
            </a:pPr>
            <a:endParaRPr lang="es-ES" dirty="0"/>
          </a:p>
          <a:p>
            <a:pPr marL="0" indent="0" algn="ctr">
              <a:buClr>
                <a:schemeClr val="dk1"/>
              </a:buClr>
              <a:buFont typeface="Arial"/>
              <a:buNone/>
            </a:pPr>
            <a:r>
              <a:rPr lang="es-ES" dirty="0"/>
              <a:t>Alfredo.garcias@alumno.buap.mx</a:t>
            </a:r>
          </a:p>
          <a:p>
            <a:pPr marL="0" indent="0" algn="ctr">
              <a:buClr>
                <a:schemeClr val="dk1"/>
              </a:buClr>
              <a:buFont typeface="Arial"/>
              <a:buNone/>
            </a:pPr>
            <a:r>
              <a:rPr lang="es-ES" dirty="0"/>
              <a:t>Contacto:2224237171</a:t>
            </a:r>
          </a:p>
          <a:p>
            <a:pPr marL="0" indent="0" algn="ctr">
              <a:buClr>
                <a:schemeClr val="dk1"/>
              </a:buClr>
              <a:buFont typeface="Arial"/>
              <a:buNone/>
            </a:pPr>
            <a:r>
              <a:rPr lang="es-ES" dirty="0"/>
              <a:t> </a:t>
            </a:r>
          </a:p>
        </p:txBody>
      </p:sp>
      <p:grpSp>
        <p:nvGrpSpPr>
          <p:cNvPr id="8" name="Google Shape;1771;p46"/>
          <p:cNvGrpSpPr/>
          <p:nvPr/>
        </p:nvGrpSpPr>
        <p:grpSpPr>
          <a:xfrm>
            <a:off x="3914560" y="3451633"/>
            <a:ext cx="268782" cy="268485"/>
            <a:chOff x="3303268" y="3817349"/>
            <a:chExt cx="346056" cy="345674"/>
          </a:xfrm>
        </p:grpSpPr>
        <p:sp>
          <p:nvSpPr>
            <p:cNvPr id="9" name="Google Shape;1772;p4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73;p4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74;p4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75;p4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776;p46"/>
          <p:cNvGrpSpPr/>
          <p:nvPr/>
        </p:nvGrpSpPr>
        <p:grpSpPr>
          <a:xfrm>
            <a:off x="4263368" y="3451633"/>
            <a:ext cx="268782" cy="268485"/>
            <a:chOff x="3752358" y="3817349"/>
            <a:chExt cx="346056" cy="345674"/>
          </a:xfrm>
        </p:grpSpPr>
        <p:sp>
          <p:nvSpPr>
            <p:cNvPr id="14" name="Google Shape;1777;p4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78;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79;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80;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781;p46"/>
          <p:cNvGrpSpPr/>
          <p:nvPr/>
        </p:nvGrpSpPr>
        <p:grpSpPr>
          <a:xfrm>
            <a:off x="4612176" y="3451633"/>
            <a:ext cx="268757" cy="268485"/>
            <a:chOff x="4201447" y="3817349"/>
            <a:chExt cx="346024" cy="345674"/>
          </a:xfrm>
        </p:grpSpPr>
        <p:sp>
          <p:nvSpPr>
            <p:cNvPr id="19" name="Google Shape;1782;p46"/>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83;p46"/>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784;p46"/>
          <p:cNvGrpSpPr/>
          <p:nvPr/>
        </p:nvGrpSpPr>
        <p:grpSpPr>
          <a:xfrm>
            <a:off x="4960939" y="3451633"/>
            <a:ext cx="268460" cy="268485"/>
            <a:chOff x="5549861" y="3817349"/>
            <a:chExt cx="345642" cy="345674"/>
          </a:xfrm>
        </p:grpSpPr>
        <p:sp>
          <p:nvSpPr>
            <p:cNvPr id="22" name="Google Shape;1785;p46"/>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86;p46"/>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87;p46"/>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charset="0"/>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cxnSp>
        <p:nvCxnSpPr>
          <p:cNvPr id="137" name="Google Shape;137;p27"/>
          <p:cNvCxnSpPr>
            <a:cxnSpLocks/>
          </p:cNvCxnSpPr>
          <p:nvPr/>
        </p:nvCxnSpPr>
        <p:spPr>
          <a:xfrm>
            <a:off x="4594711" y="1699846"/>
            <a:ext cx="0" cy="2039816"/>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noGrp="1"/>
          </p:cNvSpPr>
          <p:nvPr>
            <p:ph type="subTitle" idx="1"/>
          </p:nvPr>
        </p:nvSpPr>
        <p:spPr>
          <a:xfrm>
            <a:off x="4594711" y="1716157"/>
            <a:ext cx="3737113" cy="2274300"/>
          </a:xfrm>
          <a:prstGeom prst="rect">
            <a:avLst/>
          </a:prstGeom>
        </p:spPr>
        <p:txBody>
          <a:bodyPr spcFirstLastPara="1" wrap="square" lIns="91425" tIns="91425" rIns="91425" bIns="91425" anchor="ctr" anchorCtr="0">
            <a:noAutofit/>
          </a:bodyPr>
          <a:lstStyle/>
          <a:p>
            <a:pPr algn="l"/>
            <a:r>
              <a:rPr lang="es-ES" dirty="0"/>
              <a:t>     </a:t>
            </a:r>
          </a:p>
          <a:p>
            <a:pPr algn="l"/>
            <a:r>
              <a:rPr lang="es-ES" dirty="0"/>
              <a:t>     </a:t>
            </a:r>
            <a:r>
              <a:rPr lang="es-ES" b="1" dirty="0"/>
              <a:t>“Los datos se están convirtiendo en la nueva materia prima de los negocios.”   </a:t>
            </a:r>
          </a:p>
          <a:p>
            <a:pPr algn="l"/>
            <a:r>
              <a:rPr lang="es-ES" dirty="0"/>
              <a:t>       </a:t>
            </a:r>
          </a:p>
          <a:p>
            <a:pPr algn="l"/>
            <a:r>
              <a:rPr lang="es-ES" dirty="0"/>
              <a:t>                                               –Craig </a:t>
            </a:r>
            <a:r>
              <a:rPr lang="es-ES" dirty="0" err="1"/>
              <a:t>Mundie</a:t>
            </a:r>
            <a:endParaRPr lang="es-ES" dirty="0"/>
          </a:p>
          <a:p>
            <a:pPr algn="l"/>
            <a:endParaRPr lang="es-ES" dirty="0"/>
          </a:p>
          <a:p>
            <a:pPr algn="l"/>
            <a:r>
              <a:rPr lang="es-ES" dirty="0"/>
              <a:t> </a:t>
            </a:r>
            <a:r>
              <a:rPr lang="es-ES" b="1" dirty="0"/>
              <a:t>“La interfaz de usuario es como un chiste: si tienes que explicarla, entonces no es tan buena.”   </a:t>
            </a:r>
          </a:p>
          <a:p>
            <a:pPr algn="l"/>
            <a:r>
              <a:rPr lang="es-ES" dirty="0"/>
              <a:t>       </a:t>
            </a:r>
          </a:p>
          <a:p>
            <a:pPr algn="l"/>
            <a:r>
              <a:rPr lang="es-ES" dirty="0"/>
              <a:t>                                               –Martín </a:t>
            </a:r>
            <a:r>
              <a:rPr lang="es-ES" dirty="0" err="1"/>
              <a:t>LeBlanc</a:t>
            </a:r>
            <a:endParaRPr lang="es-ES" dirty="0"/>
          </a:p>
          <a:p>
            <a:pPr algn="l"/>
            <a:br>
              <a:rPr lang="es-ES" dirty="0"/>
            </a:br>
            <a:endParaRPr dirty="0"/>
          </a:p>
        </p:txBody>
      </p:sp>
      <p:pic>
        <p:nvPicPr>
          <p:cNvPr id="26626" name="Picture 2" descr="Reconocer los diferentes tipos de datos, indispensable en la era del Big  Data"/>
          <p:cNvPicPr>
            <a:picLocks noChangeAspect="1" noChangeArrowheads="1"/>
          </p:cNvPicPr>
          <p:nvPr/>
        </p:nvPicPr>
        <p:blipFill>
          <a:blip r:embed="rId3"/>
          <a:srcRect/>
          <a:stretch>
            <a:fillRect/>
          </a:stretch>
        </p:blipFill>
        <p:spPr bwMode="auto">
          <a:xfrm>
            <a:off x="433872" y="1396958"/>
            <a:ext cx="3805398" cy="2757599"/>
          </a:xfrm>
          <a:prstGeom prst="rect">
            <a:avLst/>
          </a:prstGeom>
          <a:noFill/>
        </p:spPr>
      </p:pic>
      <p:sp>
        <p:nvSpPr>
          <p:cNvPr id="8" name="Google Shape;136;p27"/>
          <p:cNvSpPr txBox="1">
            <a:spLocks/>
          </p:cNvSpPr>
          <p:nvPr/>
        </p:nvSpPr>
        <p:spPr>
          <a:xfrm>
            <a:off x="0" y="4922784"/>
            <a:ext cx="3352799" cy="220716"/>
          </a:xfrm>
          <a:prstGeom prst="rect">
            <a:avLst/>
          </a:prstGeom>
          <a:noFill/>
          <a:ln>
            <a:noFill/>
          </a:ln>
        </p:spPr>
        <p:txBody>
          <a:bodyPr spcFirstLastPara="1" wrap="square" lIns="91425" tIns="91425" rIns="91425" bIns="91425" anchor="ctr" anchorCtr="0">
            <a:noAutofit/>
          </a:bodyPr>
          <a:lstStyle/>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t>   </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p>
          <a:p>
            <a:pPr marL="457200" marR="0" lvl="0" indent="-304800" algn="l" defTabSz="914400" rtl="0" eaLnBrk="1" fontAlgn="auto" latinLnBrk="0" hangingPunct="1">
              <a:lnSpc>
                <a:spcPct val="100000"/>
              </a:lnSpc>
              <a:spcBef>
                <a:spcPts val="0"/>
              </a:spcBef>
              <a:spcAft>
                <a:spcPts val="0"/>
              </a:spcAft>
              <a:buClr>
                <a:srgbClr val="F3F3F3"/>
              </a:buClr>
              <a:buSzPts val="2800"/>
              <a:buFont typeface="Fira Sans Condensed Light"/>
              <a:buNone/>
              <a:tabLst/>
              <a:defRPr/>
            </a:pPr>
            <a:br>
              <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4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D65EA074-15B0-6137-A4BF-F0353DE8EC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1" name="Google Shape;1603;p42"/>
          <p:cNvSpPr txBox="1"/>
          <p:nvPr/>
        </p:nvSpPr>
        <p:spPr>
          <a:xfrm>
            <a:off x="2005338" y="1970033"/>
            <a:ext cx="5967741" cy="1382767"/>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Desarrollar una visión global y actualizada de los principales campos relacionados con la Ingeniería Web; para modelar y desarrollar software orientado a la web aplicando metodologías sistemáticas, disciplinadas y cuantificables al desarrollo de aplicaciones de alta calidad.</a:t>
            </a:r>
            <a:endParaRPr lang="es-ES" dirty="0">
              <a:solidFill>
                <a:srgbClr val="F3F3F3"/>
              </a:solidFill>
              <a:latin typeface="Fira Sans Condensed Light"/>
              <a:ea typeface="Fira Sans Condensed Light"/>
              <a:cs typeface="Fira Sans Condensed Light"/>
              <a:sym typeface="Fira Sans Condensed Light"/>
            </a:endParaRPr>
          </a:p>
        </p:txBody>
      </p:sp>
      <p:sp>
        <p:nvSpPr>
          <p:cNvPr id="34" name="Google Shape;1711;p42"/>
          <p:cNvSpPr txBox="1"/>
          <p:nvPr/>
        </p:nvSpPr>
        <p:spPr>
          <a:xfrm>
            <a:off x="2076925" y="1684270"/>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 principal del Curso</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p:cNvPicPr>
            <a:picLocks noChangeAspect="1" noChangeArrowheads="1"/>
          </p:cNvPicPr>
          <p:nvPr/>
        </p:nvPicPr>
        <p:blipFill>
          <a:blip r:embed="rId3"/>
          <a:srcRect b="4570"/>
          <a:stretch>
            <a:fillRect/>
          </a:stretch>
        </p:blipFill>
        <p:spPr bwMode="auto">
          <a:xfrm>
            <a:off x="884583" y="1794008"/>
            <a:ext cx="958465" cy="914664"/>
          </a:xfrm>
          <a:prstGeom prst="rect">
            <a:avLst/>
          </a:prstGeom>
          <a:noFill/>
        </p:spPr>
      </p:pic>
      <p:sp>
        <p:nvSpPr>
          <p:cNvPr id="7"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sz="1300"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sz="1300"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sz="1300"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43F9AE0A-7BDA-98DD-1D28-022CA11A9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12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1" name="Google Shape;1603;p42"/>
          <p:cNvSpPr txBox="1"/>
          <p:nvPr/>
        </p:nvSpPr>
        <p:spPr>
          <a:xfrm>
            <a:off x="2005338" y="1761314"/>
            <a:ext cx="5967741" cy="882497"/>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Diseña y desarrolla sistemas innovadores empleando la vanguardia de la tecnología y </a:t>
            </a:r>
            <a:r>
              <a:rPr lang="es-ES" sz="1600" b="1" dirty="0">
                <a:solidFill>
                  <a:schemeClr val="accent4"/>
                </a:solidFill>
                <a:latin typeface="Fira Sans Condensed Light" panose="020B0604020202020204" charset="0"/>
                <a:cs typeface="Times New Roman" panose="02020603050405020304" pitchFamily="18" charset="0"/>
              </a:rPr>
              <a:t>metodologías de las TI </a:t>
            </a:r>
            <a:r>
              <a:rPr lang="es-ES" sz="1600" dirty="0">
                <a:solidFill>
                  <a:schemeClr val="accent4"/>
                </a:solidFill>
                <a:latin typeface="Fira Sans Condensed Light" panose="020B0604020202020204" charset="0"/>
                <a:cs typeface="Times New Roman" panose="02020603050405020304" pitchFamily="18" charset="0"/>
              </a:rPr>
              <a:t>para apoyar el desarrollo productivo en los ámbitos de la administración pública y privada, las redes sociales y de conocimiento.</a:t>
            </a:r>
            <a:endParaRPr lang="es-ES" dirty="0">
              <a:solidFill>
                <a:srgbClr val="F3F3F3"/>
              </a:solidFill>
              <a:latin typeface="Fira Sans Condensed Light"/>
              <a:ea typeface="Fira Sans Condensed Light"/>
              <a:cs typeface="Fira Sans Condensed Light"/>
              <a:sym typeface="Fira Sans Condensed Light"/>
            </a:endParaRPr>
          </a:p>
        </p:txBody>
      </p:sp>
      <p:sp>
        <p:nvSpPr>
          <p:cNvPr id="34" name="Google Shape;1711;p42"/>
          <p:cNvSpPr txBox="1"/>
          <p:nvPr/>
        </p:nvSpPr>
        <p:spPr>
          <a:xfrm>
            <a:off x="2076925" y="1415917"/>
            <a:ext cx="6304946" cy="349200"/>
          </a:xfrm>
          <a:prstGeom prst="rect">
            <a:avLst/>
          </a:prstGeom>
          <a:noFill/>
          <a:ln>
            <a:noFill/>
          </a:ln>
        </p:spPr>
        <p:txBody>
          <a:bodyPr spcFirstLastPara="1" wrap="square" lIns="91425" tIns="54850" rIns="91425" bIns="0" anchor="t" anchorCtr="0">
            <a:noAutofit/>
          </a:bodyPr>
          <a:lstStyle/>
          <a:p>
            <a:pPr lvl="0">
              <a:spcAft>
                <a:spcPts val="1600"/>
              </a:spcAft>
            </a:pPr>
            <a:r>
              <a:rPr lang="es-ES" sz="2200" b="1" dirty="0">
                <a:solidFill>
                  <a:srgbClr val="F3F3F3"/>
                </a:solidFill>
                <a:latin typeface="Rajdhani"/>
                <a:ea typeface="Rajdhani"/>
                <a:cs typeface="Rajdhani"/>
                <a:sym typeface="Rajdhani"/>
              </a:rPr>
              <a:t>Objetivos particulares del curso</a:t>
            </a:r>
            <a:endParaRPr sz="2200" b="1" dirty="0">
              <a:solidFill>
                <a:srgbClr val="F3F3F3"/>
              </a:solidFill>
              <a:latin typeface="Rajdhani"/>
              <a:ea typeface="Rajdhani"/>
              <a:cs typeface="Rajdhani"/>
              <a:sym typeface="Rajdhani"/>
            </a:endParaRPr>
          </a:p>
        </p:txBody>
      </p:sp>
      <p:pic>
        <p:nvPicPr>
          <p:cNvPr id="28674" name="Picture 2" descr="Idea y objetivo concepto | Vector Premium"/>
          <p:cNvPicPr>
            <a:picLocks noChangeAspect="1" noChangeArrowheads="1"/>
          </p:cNvPicPr>
          <p:nvPr/>
        </p:nvPicPr>
        <p:blipFill>
          <a:blip r:embed="rId3"/>
          <a:srcRect b="4570"/>
          <a:stretch>
            <a:fillRect/>
          </a:stretch>
        </p:blipFill>
        <p:spPr bwMode="auto">
          <a:xfrm>
            <a:off x="1302027" y="1962976"/>
            <a:ext cx="557213" cy="531749"/>
          </a:xfrm>
          <a:prstGeom prst="rect">
            <a:avLst/>
          </a:prstGeom>
          <a:noFill/>
        </p:spPr>
      </p:pic>
      <p:sp>
        <p:nvSpPr>
          <p:cNvPr id="6" name="Google Shape;1603;p42"/>
          <p:cNvSpPr txBox="1"/>
          <p:nvPr/>
        </p:nvSpPr>
        <p:spPr>
          <a:xfrm>
            <a:off x="2038469" y="3210385"/>
            <a:ext cx="5967741" cy="882497"/>
          </a:xfrm>
          <a:prstGeom prst="rect">
            <a:avLst/>
          </a:prstGeom>
          <a:noFill/>
          <a:ln>
            <a:noFill/>
          </a:ln>
        </p:spPr>
        <p:txBody>
          <a:bodyPr spcFirstLastPara="1" wrap="square" lIns="91425" tIns="182875" rIns="91425" bIns="0" anchor="t" anchorCtr="0">
            <a:noAutofit/>
          </a:bodyPr>
          <a:lstStyle/>
          <a:p>
            <a:pPr algn="just"/>
            <a:r>
              <a:rPr lang="es-ES" sz="1600" dirty="0">
                <a:solidFill>
                  <a:schemeClr val="accent4"/>
                </a:solidFill>
                <a:latin typeface="Fira Sans Condensed Light" panose="020B0604020202020204" charset="0"/>
                <a:cs typeface="Times New Roman" panose="02020603050405020304" pitchFamily="18" charset="0"/>
              </a:rPr>
              <a:t>Aplica la capacidad crítica, de análisis y síntesis para integrar el pensamiento creativo, crítico y procesos cognitivos en el desarrollo de proyectos de </a:t>
            </a:r>
            <a:r>
              <a:rPr lang="es-ES" sz="1600" b="1" dirty="0">
                <a:solidFill>
                  <a:schemeClr val="accent4"/>
                </a:solidFill>
                <a:latin typeface="Fira Sans Condensed Light" panose="020B0604020202020204" charset="0"/>
                <a:cs typeface="Times New Roman" panose="02020603050405020304" pitchFamily="18" charset="0"/>
              </a:rPr>
              <a:t>software innovadores en TI</a:t>
            </a:r>
            <a:r>
              <a:rPr lang="es-ES" sz="1600" dirty="0">
                <a:solidFill>
                  <a:schemeClr val="accent4"/>
                </a:solidFill>
                <a:latin typeface="Fira Sans Condensed Light" panose="020B0604020202020204" charset="0"/>
                <a:cs typeface="Times New Roman" panose="02020603050405020304" pitchFamily="18" charset="0"/>
              </a:rPr>
              <a:t>; asumiendo una actitud proactiva, congruente con sus conocimientos, habilidades y valores al interior de grupos multidisciplinarios de trabajo .</a:t>
            </a:r>
            <a:endParaRPr lang="es-ES" dirty="0">
              <a:solidFill>
                <a:srgbClr val="F3F3F3"/>
              </a:solidFill>
              <a:latin typeface="Fira Sans Condensed Light"/>
              <a:ea typeface="Fira Sans Condensed Light"/>
              <a:cs typeface="Fira Sans Condensed Light"/>
              <a:sym typeface="Fira Sans Condensed Light"/>
            </a:endParaRPr>
          </a:p>
        </p:txBody>
      </p:sp>
      <p:pic>
        <p:nvPicPr>
          <p:cNvPr id="7" name="Picture 2" descr="Idea y objetivo concepto | Vector Premium"/>
          <p:cNvPicPr>
            <a:picLocks noChangeAspect="1" noChangeArrowheads="1"/>
          </p:cNvPicPr>
          <p:nvPr/>
        </p:nvPicPr>
        <p:blipFill>
          <a:blip r:embed="rId3"/>
          <a:srcRect b="4570"/>
          <a:stretch>
            <a:fillRect/>
          </a:stretch>
        </p:blipFill>
        <p:spPr bwMode="auto">
          <a:xfrm>
            <a:off x="1325218" y="3362351"/>
            <a:ext cx="557213" cy="531749"/>
          </a:xfrm>
          <a:prstGeom prst="rect">
            <a:avLst/>
          </a:prstGeom>
          <a:noFill/>
        </p:spPr>
      </p:pic>
      <p:sp>
        <p:nvSpPr>
          <p:cNvPr id="12" name="Google Shape;136;p27"/>
          <p:cNvSpPr txBox="1">
            <a:spLocks/>
          </p:cNvSpPr>
          <p:nvPr/>
        </p:nvSpPr>
        <p:spPr>
          <a:xfrm>
            <a:off x="0" y="4922784"/>
            <a:ext cx="3352799" cy="220716"/>
          </a:xfrm>
          <a:prstGeom prst="rect">
            <a:avLst/>
          </a:prstGeom>
          <a:solidFill>
            <a:srgbClr val="FFFFFF">
              <a:alpha val="45090"/>
            </a:srgbClr>
          </a:solidFill>
          <a:ln>
            <a:noFill/>
          </a:ln>
        </p:spPr>
        <p:txBody>
          <a:bodyPr spcFirstLastPara="1" wrap="square" lIns="91425" tIns="91425" rIns="91425" bIns="91425" anchor="ctr" anchorCtr="0">
            <a:noAutofit/>
          </a:bodyPr>
          <a:lstStyle/>
          <a:p>
            <a:pPr marL="457200" marR="0" lvl="0" indent="-298450" algn="l" defTabSz="914400" rtl="0" eaLnBrk="1" fontAlgn="auto" latinLnBrk="0" hangingPunct="1">
              <a:lnSpc>
                <a:spcPct val="100000"/>
              </a:lnSpc>
              <a:spcBef>
                <a:spcPts val="0"/>
              </a:spcBef>
              <a:spcAft>
                <a:spcPts val="0"/>
              </a:spcAft>
              <a:buClr>
                <a:srgbClr val="434343"/>
              </a:buClr>
              <a:buSzPts val="1100"/>
              <a:tabLst/>
              <a:defRPr/>
            </a:pP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Facilitador: </a:t>
            </a:r>
            <a:r>
              <a:rPr kumimoji="0" lang="es-ES" b="0" i="0" u="none" strike="noStrike" kern="0" cap="none" spc="0" normalizeH="0" baseline="0" noProof="0" dirty="0" err="1">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PhD</a:t>
            </a:r>
            <a:r>
              <a:rPr kumimoji="0" lang="es-ES" b="0" i="0" u="none" strike="noStrike" kern="0" cap="none" spc="0" normalizeH="0" baseline="0" noProof="0" dirty="0">
                <a:ln>
                  <a:noFill/>
                </a:ln>
                <a:solidFill>
                  <a:schemeClr val="bg1">
                    <a:lumMod val="60000"/>
                    <a:lumOff val="40000"/>
                  </a:schemeClr>
                </a:solidFill>
                <a:effectLst/>
                <a:uLnTx/>
                <a:uFillTx/>
                <a:latin typeface="Fira Sans Condensed Light"/>
                <a:ea typeface="Fira Sans Condensed Light"/>
                <a:cs typeface="Fira Sans Condensed Light"/>
                <a:sym typeface="Fira Sans Condensed Light"/>
              </a:rPr>
              <a:t> Alfredo García Suárez</a:t>
            </a:r>
            <a:br>
              <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rPr>
            </a:br>
            <a:endParaRPr kumimoji="0" lang="es-ES" b="0" i="0" u="none" strike="noStrike" kern="0" cap="none" spc="0" normalizeH="0" baseline="0" noProof="0" dirty="0">
              <a:ln>
                <a:noFill/>
              </a:ln>
              <a:solidFill>
                <a:srgbClr val="F3F3F3"/>
              </a:solidFill>
              <a:effectLst/>
              <a:uLnTx/>
              <a:uFillTx/>
              <a:latin typeface="Fira Sans Condensed Light"/>
              <a:ea typeface="Fira Sans Condensed Light"/>
              <a:cs typeface="Fira Sans Condensed Light"/>
              <a:sym typeface="Fira Sans Condensed Light"/>
            </a:endParaRPr>
          </a:p>
        </p:txBody>
      </p:sp>
      <p:pic>
        <p:nvPicPr>
          <p:cNvPr id="2" name="Picture 2" descr="Virtual Horizon BUAP">
            <a:extLst>
              <a:ext uri="{FF2B5EF4-FFF2-40B4-BE49-F238E27FC236}">
                <a16:creationId xmlns:a16="http://schemas.microsoft.com/office/drawing/2014/main" id="{A94EDA56-FDA6-FD74-325A-0839A06DC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12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7" y="1017526"/>
            <a:ext cx="161013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graphicFrame>
        <p:nvGraphicFramePr>
          <p:cNvPr id="647" name="Google Shape;647;p33"/>
          <p:cNvGraphicFramePr/>
          <p:nvPr>
            <p:extLst>
              <p:ext uri="{D42A27DB-BD31-4B8C-83A1-F6EECF244321}">
                <p14:modId xmlns:p14="http://schemas.microsoft.com/office/powerpoint/2010/main" val="955171088"/>
              </p:ext>
            </p:extLst>
          </p:nvPr>
        </p:nvGraphicFramePr>
        <p:xfrm>
          <a:off x="1262270" y="1930898"/>
          <a:ext cx="6619460" cy="2834580"/>
        </p:xfrm>
        <a:graphic>
          <a:graphicData uri="http://schemas.openxmlformats.org/drawingml/2006/table">
            <a:tbl>
              <a:tblPr>
                <a:noFill/>
                <a:tableStyleId>{95E397FE-706D-4E7D-AA01-638484C1D090}</a:tableStyleId>
              </a:tblPr>
              <a:tblGrid>
                <a:gridCol w="1323892">
                  <a:extLst>
                    <a:ext uri="{9D8B030D-6E8A-4147-A177-3AD203B41FA5}">
                      <a16:colId xmlns:a16="http://schemas.microsoft.com/office/drawing/2014/main" val="20000"/>
                    </a:ext>
                  </a:extLst>
                </a:gridCol>
                <a:gridCol w="1323892">
                  <a:extLst>
                    <a:ext uri="{9D8B030D-6E8A-4147-A177-3AD203B41FA5}">
                      <a16:colId xmlns:a16="http://schemas.microsoft.com/office/drawing/2014/main" val="20001"/>
                    </a:ext>
                  </a:extLst>
                </a:gridCol>
                <a:gridCol w="1323892">
                  <a:extLst>
                    <a:ext uri="{9D8B030D-6E8A-4147-A177-3AD203B41FA5}">
                      <a16:colId xmlns:a16="http://schemas.microsoft.com/office/drawing/2014/main" val="20002"/>
                    </a:ext>
                  </a:extLst>
                </a:gridCol>
                <a:gridCol w="1323892">
                  <a:extLst>
                    <a:ext uri="{9D8B030D-6E8A-4147-A177-3AD203B41FA5}">
                      <a16:colId xmlns:a16="http://schemas.microsoft.com/office/drawing/2014/main" val="20003"/>
                    </a:ext>
                  </a:extLst>
                </a:gridCol>
                <a:gridCol w="1323892">
                  <a:extLst>
                    <a:ext uri="{9D8B030D-6E8A-4147-A177-3AD203B41FA5}">
                      <a16:colId xmlns:a16="http://schemas.microsoft.com/office/drawing/2014/main" val="20004"/>
                    </a:ext>
                  </a:extLst>
                </a:gridCol>
              </a:tblGrid>
              <a:tr h="371703">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M1</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M2</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M3</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dirty="0">
                          <a:solidFill>
                            <a:srgbClr val="F3F3F3"/>
                          </a:solidFill>
                          <a:latin typeface="Rajdhani"/>
                          <a:ea typeface="Rajdhani"/>
                          <a:cs typeface="Rajdhani"/>
                          <a:sym typeface="Rajdhani"/>
                        </a:rPr>
                        <a:t>M4</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3000" b="1" dirty="0">
                          <a:solidFill>
                            <a:srgbClr val="F3F3F3"/>
                          </a:solidFill>
                          <a:latin typeface="Rajdhani"/>
                          <a:ea typeface="Rajdhani"/>
                          <a:cs typeface="Rajdhani"/>
                          <a:sym typeface="Rajdhani"/>
                        </a:rPr>
                        <a:t>RETO</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1907289">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Introducción</a:t>
                      </a:r>
                      <a:r>
                        <a:rPr lang="en-US" sz="1200" b="1" dirty="0">
                          <a:solidFill>
                            <a:srgbClr val="F3F3F3"/>
                          </a:solidFill>
                          <a:latin typeface="Fira Sans Condensed Light"/>
                          <a:ea typeface="Fira Sans Condensed Light"/>
                          <a:cs typeface="Fira Sans Condensed Light"/>
                          <a:sym typeface="Fira Sans Condensed Light"/>
                        </a:rPr>
                        <a:t> a la </a:t>
                      </a:r>
                      <a:r>
                        <a:rPr lang="en-US" sz="1200" b="1" dirty="0" err="1">
                          <a:solidFill>
                            <a:srgbClr val="F3F3F3"/>
                          </a:solidFill>
                          <a:latin typeface="Fira Sans Condensed Light"/>
                          <a:ea typeface="Fira Sans Condensed Light"/>
                          <a:cs typeface="Fira Sans Condensed Light"/>
                          <a:sym typeface="Fira Sans Condensed Light"/>
                        </a:rPr>
                        <a:t>Ingeniería</a:t>
                      </a:r>
                      <a:r>
                        <a:rPr lang="en-US" sz="1200" b="1" dirty="0">
                          <a:solidFill>
                            <a:srgbClr val="F3F3F3"/>
                          </a:solidFill>
                          <a:latin typeface="Fira Sans Condensed Light"/>
                          <a:ea typeface="Fira Sans Condensed Light"/>
                          <a:cs typeface="Fira Sans Condensed Light"/>
                          <a:sym typeface="Fira Sans Condensed Light"/>
                        </a:rPr>
                        <a:t> Web</a:t>
                      </a: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dirty="0">
                          <a:solidFill>
                            <a:srgbClr val="F3F3F3"/>
                          </a:solidFill>
                          <a:latin typeface="Fira Sans Condensed Light"/>
                          <a:ea typeface="Fira Sans Condensed Light"/>
                          <a:cs typeface="Fira Sans Condensed Light"/>
                          <a:sym typeface="Fira Sans Condensed Light"/>
                        </a:rPr>
                        <a:t>Lunes, </a:t>
                      </a:r>
                      <a:r>
                        <a:rPr lang="en-US" sz="1200" dirty="0" err="1">
                          <a:solidFill>
                            <a:srgbClr val="F3F3F3"/>
                          </a:solidFill>
                          <a:latin typeface="Fira Sans Condensed Light"/>
                          <a:ea typeface="Fira Sans Condensed Light"/>
                          <a:cs typeface="Fira Sans Condensed Light"/>
                          <a:sym typeface="Fira Sans Condensed Light"/>
                        </a:rPr>
                        <a:t>Miércoles</a:t>
                      </a:r>
                      <a:r>
                        <a:rPr lang="en-US" sz="1200" baseline="0" dirty="0">
                          <a:solidFill>
                            <a:srgbClr val="F3F3F3"/>
                          </a:solidFill>
                          <a:latin typeface="Fira Sans Condensed Light"/>
                          <a:ea typeface="Fira Sans Condensed Light"/>
                          <a:cs typeface="Fira Sans Condensed Light"/>
                          <a:sym typeface="Fira Sans Condensed Light"/>
                        </a:rPr>
                        <a:t> y Viernes </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13:00 a 15:00</a:t>
                      </a:r>
                    </a:p>
                    <a:p>
                      <a:pPr marL="0" lvl="0" indent="0" algn="ctr" rtl="0">
                        <a:spcBef>
                          <a:spcPts val="0"/>
                        </a:spcBef>
                        <a:spcAft>
                          <a:spcPts val="0"/>
                        </a:spcAft>
                        <a:buNone/>
                      </a:pPr>
                      <a:r>
                        <a:rPr lang="en-US" sz="1200" baseline="0" dirty="0" err="1">
                          <a:solidFill>
                            <a:srgbClr val="F3F3F3"/>
                          </a:solidFill>
                          <a:latin typeface="Fira Sans Condensed Light"/>
                          <a:ea typeface="Fira Sans Condensed Light"/>
                          <a:cs typeface="Fira Sans Condensed Light"/>
                          <a:sym typeface="Fira Sans Condensed Light"/>
                        </a:rPr>
                        <a:t>Presencial</a:t>
                      </a:r>
                      <a:endParaRPr lang="en-US" sz="1200"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Alfredo García </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s-ES" sz="1200" b="1" dirty="0">
                          <a:solidFill>
                            <a:srgbClr val="F3F3F3"/>
                          </a:solidFill>
                          <a:latin typeface="Fira Sans Condensed Light"/>
                          <a:ea typeface="Fira Sans Condensed Light"/>
                          <a:cs typeface="Fira Sans Condensed Light"/>
                          <a:sym typeface="Fira Sans Condensed Light"/>
                        </a:rPr>
                        <a:t>Metodologías para el desarrollo de software basado en Web</a:t>
                      </a: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dirty="0">
                          <a:solidFill>
                            <a:srgbClr val="F3F3F3"/>
                          </a:solidFill>
                          <a:latin typeface="Fira Sans Condensed Light"/>
                          <a:ea typeface="Fira Sans Condensed Light"/>
                          <a:cs typeface="Fira Sans Condensed Light"/>
                          <a:sym typeface="Fira Sans Condensed Light"/>
                        </a:rPr>
                        <a:t>Lunes, </a:t>
                      </a:r>
                      <a:r>
                        <a:rPr lang="en-US" sz="1200" dirty="0" err="1">
                          <a:solidFill>
                            <a:srgbClr val="F3F3F3"/>
                          </a:solidFill>
                          <a:latin typeface="Fira Sans Condensed Light"/>
                          <a:ea typeface="Fira Sans Condensed Light"/>
                          <a:cs typeface="Fira Sans Condensed Light"/>
                          <a:sym typeface="Fira Sans Condensed Light"/>
                        </a:rPr>
                        <a:t>Miércoles</a:t>
                      </a:r>
                      <a:r>
                        <a:rPr lang="en-US" sz="1200" baseline="0" dirty="0">
                          <a:solidFill>
                            <a:srgbClr val="F3F3F3"/>
                          </a:solidFill>
                          <a:latin typeface="Fira Sans Condensed Light"/>
                          <a:ea typeface="Fira Sans Condensed Light"/>
                          <a:cs typeface="Fira Sans Condensed Light"/>
                          <a:sym typeface="Fira Sans Condensed Light"/>
                        </a:rPr>
                        <a:t> y Viernes </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13:00 a 15:00</a:t>
                      </a:r>
                    </a:p>
                    <a:p>
                      <a:pPr marL="0" lvl="0" indent="0" algn="ctr" rtl="0">
                        <a:spcBef>
                          <a:spcPts val="0"/>
                        </a:spcBef>
                        <a:spcAft>
                          <a:spcPts val="0"/>
                        </a:spcAft>
                        <a:buNone/>
                      </a:pPr>
                      <a:r>
                        <a:rPr lang="en-US" sz="1200" baseline="0" dirty="0" err="1">
                          <a:solidFill>
                            <a:srgbClr val="F3F3F3"/>
                          </a:solidFill>
                          <a:latin typeface="Fira Sans Condensed Light"/>
                          <a:ea typeface="Fira Sans Condensed Light"/>
                          <a:cs typeface="Fira Sans Condensed Light"/>
                          <a:sym typeface="Fira Sans Condensed Light"/>
                        </a:rPr>
                        <a:t>Presencial</a:t>
                      </a:r>
                      <a:endParaRPr lang="en-US" sz="1200"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Alfredo García </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s-ES" sz="1200" b="1" dirty="0">
                          <a:solidFill>
                            <a:srgbClr val="F3F3F3"/>
                          </a:solidFill>
                          <a:latin typeface="Fira Sans Condensed Light"/>
                          <a:ea typeface="Fira Sans Condensed Light"/>
                          <a:cs typeface="Fira Sans Condensed Light"/>
                          <a:sym typeface="Fira Sans Condensed Light"/>
                        </a:rPr>
                        <a:t>Metodología ágil para el desarrollo de aplicaciones web</a:t>
                      </a: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dirty="0">
                          <a:solidFill>
                            <a:srgbClr val="F3F3F3"/>
                          </a:solidFill>
                          <a:latin typeface="Fira Sans Condensed Light"/>
                          <a:ea typeface="Fira Sans Condensed Light"/>
                          <a:cs typeface="Fira Sans Condensed Light"/>
                          <a:sym typeface="Fira Sans Condensed Light"/>
                        </a:rPr>
                        <a:t>Lunes, </a:t>
                      </a:r>
                      <a:r>
                        <a:rPr lang="en-US" sz="1200" dirty="0" err="1">
                          <a:solidFill>
                            <a:srgbClr val="F3F3F3"/>
                          </a:solidFill>
                          <a:latin typeface="Fira Sans Condensed Light"/>
                          <a:ea typeface="Fira Sans Condensed Light"/>
                          <a:cs typeface="Fira Sans Condensed Light"/>
                          <a:sym typeface="Fira Sans Condensed Light"/>
                        </a:rPr>
                        <a:t>Miércoles</a:t>
                      </a:r>
                      <a:r>
                        <a:rPr lang="en-US" sz="1200" baseline="0" dirty="0">
                          <a:solidFill>
                            <a:srgbClr val="F3F3F3"/>
                          </a:solidFill>
                          <a:latin typeface="Fira Sans Condensed Light"/>
                          <a:ea typeface="Fira Sans Condensed Light"/>
                          <a:cs typeface="Fira Sans Condensed Light"/>
                          <a:sym typeface="Fira Sans Condensed Light"/>
                        </a:rPr>
                        <a:t> y Viernes </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13:00 a 15:00</a:t>
                      </a:r>
                    </a:p>
                    <a:p>
                      <a:pPr marL="0" lvl="0" indent="0" algn="ctr" rtl="0">
                        <a:spcBef>
                          <a:spcPts val="0"/>
                        </a:spcBef>
                        <a:spcAft>
                          <a:spcPts val="0"/>
                        </a:spcAft>
                        <a:buNone/>
                      </a:pPr>
                      <a:r>
                        <a:rPr lang="en-US" sz="1200" baseline="0" dirty="0" err="1">
                          <a:solidFill>
                            <a:srgbClr val="F3F3F3"/>
                          </a:solidFill>
                          <a:latin typeface="Fira Sans Condensed Light"/>
                          <a:ea typeface="Fira Sans Condensed Light"/>
                          <a:cs typeface="Fira Sans Condensed Light"/>
                          <a:sym typeface="Fira Sans Condensed Light"/>
                        </a:rPr>
                        <a:t>Presencial</a:t>
                      </a:r>
                      <a:endParaRPr lang="en-US" sz="1200"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Alfredo García </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200" b="1" dirty="0" err="1">
                          <a:solidFill>
                            <a:srgbClr val="F3F3F3"/>
                          </a:solidFill>
                          <a:latin typeface="Fira Sans Condensed Light"/>
                          <a:ea typeface="Fira Sans Condensed Light"/>
                          <a:cs typeface="Fira Sans Condensed Light"/>
                          <a:sym typeface="Fira Sans Condensed Light"/>
                        </a:rPr>
                        <a:t>Herramientas</a:t>
                      </a:r>
                      <a:r>
                        <a:rPr lang="en-US" sz="1200" b="1" dirty="0">
                          <a:solidFill>
                            <a:srgbClr val="F3F3F3"/>
                          </a:solidFill>
                          <a:latin typeface="Fira Sans Condensed Light"/>
                          <a:ea typeface="Fira Sans Condensed Light"/>
                          <a:cs typeface="Fira Sans Condensed Light"/>
                          <a:sym typeface="Fira Sans Condensed Light"/>
                        </a:rPr>
                        <a:t> y </a:t>
                      </a:r>
                      <a:r>
                        <a:rPr lang="en-US" sz="1200" b="1" dirty="0" err="1">
                          <a:solidFill>
                            <a:srgbClr val="F3F3F3"/>
                          </a:solidFill>
                          <a:latin typeface="Fira Sans Condensed Light"/>
                          <a:ea typeface="Fira Sans Condensed Light"/>
                          <a:cs typeface="Fira Sans Condensed Light"/>
                          <a:sym typeface="Fira Sans Condensed Light"/>
                        </a:rPr>
                        <a:t>plataformas</a:t>
                      </a: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n-US" sz="1200" b="1"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US" sz="1200" dirty="0">
                          <a:solidFill>
                            <a:srgbClr val="F3F3F3"/>
                          </a:solidFill>
                          <a:latin typeface="Fira Sans Condensed Light"/>
                          <a:ea typeface="Fira Sans Condensed Light"/>
                          <a:cs typeface="Fira Sans Condensed Light"/>
                          <a:sym typeface="Fira Sans Condensed Light"/>
                        </a:rPr>
                        <a:t>Lunes, </a:t>
                      </a:r>
                      <a:r>
                        <a:rPr lang="en-US" sz="1200" dirty="0" err="1">
                          <a:solidFill>
                            <a:srgbClr val="F3F3F3"/>
                          </a:solidFill>
                          <a:latin typeface="Fira Sans Condensed Light"/>
                          <a:ea typeface="Fira Sans Condensed Light"/>
                          <a:cs typeface="Fira Sans Condensed Light"/>
                          <a:sym typeface="Fira Sans Condensed Light"/>
                        </a:rPr>
                        <a:t>Miércoles</a:t>
                      </a:r>
                      <a:r>
                        <a:rPr lang="en-US" sz="1200" baseline="0" dirty="0">
                          <a:solidFill>
                            <a:srgbClr val="F3F3F3"/>
                          </a:solidFill>
                          <a:latin typeface="Fira Sans Condensed Light"/>
                          <a:ea typeface="Fira Sans Condensed Light"/>
                          <a:cs typeface="Fira Sans Condensed Light"/>
                          <a:sym typeface="Fira Sans Condensed Light"/>
                        </a:rPr>
                        <a:t> y Viernes </a:t>
                      </a:r>
                    </a:p>
                    <a:p>
                      <a:pPr marL="0" lvl="0" indent="0" algn="ctr" rtl="0">
                        <a:spcBef>
                          <a:spcPts val="0"/>
                        </a:spcBef>
                        <a:spcAft>
                          <a:spcPts val="0"/>
                        </a:spcAft>
                        <a:buNone/>
                      </a:pPr>
                      <a:r>
                        <a:rPr lang="en-US" sz="1200" baseline="0" dirty="0">
                          <a:solidFill>
                            <a:srgbClr val="F3F3F3"/>
                          </a:solidFill>
                          <a:latin typeface="Fira Sans Condensed Light"/>
                          <a:ea typeface="Fira Sans Condensed Light"/>
                          <a:cs typeface="Fira Sans Condensed Light"/>
                          <a:sym typeface="Fira Sans Condensed Light"/>
                        </a:rPr>
                        <a:t>13:00 a 15:00</a:t>
                      </a:r>
                    </a:p>
                    <a:p>
                      <a:pPr marL="0" lvl="0" indent="0" algn="ctr" rtl="0">
                        <a:spcBef>
                          <a:spcPts val="0"/>
                        </a:spcBef>
                        <a:spcAft>
                          <a:spcPts val="0"/>
                        </a:spcAft>
                        <a:buNone/>
                      </a:pPr>
                      <a:r>
                        <a:rPr lang="en-US" sz="1200" baseline="0" dirty="0" err="1">
                          <a:solidFill>
                            <a:srgbClr val="F3F3F3"/>
                          </a:solidFill>
                          <a:latin typeface="Fira Sans Condensed Light"/>
                          <a:ea typeface="Fira Sans Condensed Light"/>
                          <a:cs typeface="Fira Sans Condensed Light"/>
                          <a:sym typeface="Fira Sans Condensed Light"/>
                        </a:rPr>
                        <a:t>Presencial</a:t>
                      </a:r>
                      <a:endParaRPr lang="en-US" sz="1200" baseline="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Alfredo García </a:t>
                      </a: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200" b="1" dirty="0">
                          <a:solidFill>
                            <a:srgbClr val="F3F3F3"/>
                          </a:solidFill>
                          <a:latin typeface="Fira Sans Condensed Light"/>
                          <a:ea typeface="Fira Sans Condensed Light"/>
                          <a:cs typeface="Fira Sans Condensed Light"/>
                          <a:sym typeface="Fira Sans Condensed Light"/>
                        </a:rPr>
                        <a:t>Desarrollo de un proyecto de HCI aplicando desarrollo WEB en la implementación de interfaz grafica</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12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s-ES" sz="1200" dirty="0">
                          <a:solidFill>
                            <a:srgbClr val="F3F3F3"/>
                          </a:solidFill>
                          <a:latin typeface="Fira Sans Condensed Light"/>
                          <a:ea typeface="Fira Sans Condensed Light"/>
                          <a:cs typeface="Fira Sans Condensed Light"/>
                          <a:sym typeface="Fira Sans Condensed Light"/>
                        </a:rPr>
                        <a:t>Facilitador: Alfredo García </a:t>
                      </a:r>
                    </a:p>
                    <a:p>
                      <a:pPr marL="0" lvl="0" indent="0" algn="ctr" rtl="0">
                        <a:spcBef>
                          <a:spcPts val="0"/>
                        </a:spcBef>
                        <a:spcAft>
                          <a:spcPts val="0"/>
                        </a:spcAft>
                        <a:buNone/>
                      </a:pPr>
                      <a:endParaRPr lang="es-ES" sz="12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pic>
        <p:nvPicPr>
          <p:cNvPr id="30722" name="Picture 2" descr="Trucos para organizar mejor la agenda de trabajo | Organizar tareas"/>
          <p:cNvPicPr>
            <a:picLocks noChangeAspect="1" noChangeArrowheads="1"/>
          </p:cNvPicPr>
          <p:nvPr/>
        </p:nvPicPr>
        <p:blipFill>
          <a:blip r:embed="rId3"/>
          <a:srcRect/>
          <a:stretch>
            <a:fillRect/>
          </a:stretch>
        </p:blipFill>
        <p:spPr bwMode="auto">
          <a:xfrm>
            <a:off x="404054" y="898985"/>
            <a:ext cx="1414807" cy="874608"/>
          </a:xfrm>
          <a:prstGeom prst="rect">
            <a:avLst/>
          </a:prstGeom>
          <a:noFill/>
        </p:spPr>
      </p:pic>
      <p:cxnSp>
        <p:nvCxnSpPr>
          <p:cNvPr id="8" name="Google Shape;137;p27"/>
          <p:cNvCxnSpPr/>
          <p:nvPr/>
        </p:nvCxnSpPr>
        <p:spPr>
          <a:xfrm>
            <a:off x="2060232" y="1014863"/>
            <a:ext cx="0" cy="630600"/>
          </a:xfrm>
          <a:prstGeom prst="straightConnector1">
            <a:avLst/>
          </a:prstGeom>
          <a:noFill/>
          <a:ln w="19050" cap="flat" cmpd="sng">
            <a:solidFill>
              <a:srgbClr val="F3F3F3"/>
            </a:solidFill>
            <a:prstDash val="solid"/>
            <a:round/>
            <a:headEnd type="oval" w="med" len="med"/>
            <a:tailEnd type="oval" w="med" len="med"/>
          </a:ln>
        </p:spPr>
      </p:cxnSp>
      <p:sp>
        <p:nvSpPr>
          <p:cNvPr id="7" name="Google Shape;136;p27"/>
          <p:cNvSpPr txBox="1">
            <a:spLocks/>
          </p:cNvSpPr>
          <p:nvPr/>
        </p:nvSpPr>
        <p:spPr>
          <a:xfrm>
            <a:off x="252248"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D8752CCB-62C4-A013-4442-DC5A405A1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3121458" y="1416912"/>
            <a:ext cx="4897589"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DINÁMICA DE CLASES </a:t>
            </a:r>
            <a:endParaRPr dirty="0"/>
          </a:p>
        </p:txBody>
      </p:sp>
      <p:cxnSp>
        <p:nvCxnSpPr>
          <p:cNvPr id="8" name="Google Shape;137;p27"/>
          <p:cNvCxnSpPr/>
          <p:nvPr/>
        </p:nvCxnSpPr>
        <p:spPr>
          <a:xfrm>
            <a:off x="2943102" y="1403738"/>
            <a:ext cx="0" cy="630600"/>
          </a:xfrm>
          <a:prstGeom prst="straightConnector1">
            <a:avLst/>
          </a:prstGeom>
          <a:noFill/>
          <a:ln w="19050" cap="flat" cmpd="sng">
            <a:solidFill>
              <a:srgbClr val="F3F3F3"/>
            </a:solidFill>
            <a:prstDash val="solid"/>
            <a:round/>
            <a:headEnd type="oval" w="med" len="med"/>
            <a:tailEnd type="oval" w="med" len="med"/>
          </a:ln>
        </p:spPr>
      </p:cxnSp>
      <p:pic>
        <p:nvPicPr>
          <p:cNvPr id="36866" name="Picture 2" descr="Carrera de Desarrollo de Software en ISIL - Cuotas desde S/ 540"/>
          <p:cNvPicPr>
            <a:picLocks noChangeAspect="1" noChangeArrowheads="1"/>
          </p:cNvPicPr>
          <p:nvPr/>
        </p:nvPicPr>
        <p:blipFill>
          <a:blip r:embed="rId3"/>
          <a:srcRect/>
          <a:stretch>
            <a:fillRect/>
          </a:stretch>
        </p:blipFill>
        <p:spPr bwMode="auto">
          <a:xfrm>
            <a:off x="291044" y="1051034"/>
            <a:ext cx="2410373" cy="1355835"/>
          </a:xfrm>
          <a:prstGeom prst="rect">
            <a:avLst/>
          </a:prstGeom>
          <a:noFill/>
        </p:spPr>
      </p:pic>
      <p:sp>
        <p:nvSpPr>
          <p:cNvPr id="9" name="Google Shape;1762;p45"/>
          <p:cNvSpPr txBox="1">
            <a:spLocks/>
          </p:cNvSpPr>
          <p:nvPr/>
        </p:nvSpPr>
        <p:spPr>
          <a:xfrm>
            <a:off x="1303288" y="2837794"/>
            <a:ext cx="6654857" cy="1692166"/>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pPr>
              <a:buNone/>
            </a:pPr>
            <a:endParaRPr lang="es-ES" sz="1400" b="1" dirty="0"/>
          </a:p>
          <a:p>
            <a:r>
              <a:rPr lang="en-US" sz="1600" b="1" dirty="0" err="1">
                <a:solidFill>
                  <a:schemeClr val="bg1">
                    <a:lumMod val="60000"/>
                    <a:lumOff val="40000"/>
                  </a:schemeClr>
                </a:solidFill>
              </a:rPr>
              <a:t>Introducción</a:t>
            </a:r>
            <a:r>
              <a:rPr lang="en-US" sz="1600" b="1" dirty="0">
                <a:solidFill>
                  <a:schemeClr val="bg1">
                    <a:lumMod val="60000"/>
                    <a:lumOff val="40000"/>
                  </a:schemeClr>
                </a:solidFill>
              </a:rPr>
              <a:t>:</a:t>
            </a:r>
            <a:r>
              <a:rPr lang="en-US" sz="1600" b="1" dirty="0"/>
              <a:t> </a:t>
            </a:r>
            <a:r>
              <a:rPr lang="en-US" sz="1600" dirty="0" err="1"/>
              <a:t>Teória</a:t>
            </a:r>
            <a:r>
              <a:rPr lang="en-US" sz="1600" dirty="0"/>
              <a:t> y </a:t>
            </a:r>
            <a:r>
              <a:rPr lang="en-US" sz="1600" dirty="0" err="1"/>
              <a:t>descripción</a:t>
            </a:r>
            <a:r>
              <a:rPr lang="en-US" sz="1600" dirty="0"/>
              <a:t> de </a:t>
            </a:r>
            <a:r>
              <a:rPr lang="en-US" sz="1600" dirty="0" err="1"/>
              <a:t>conceptos</a:t>
            </a:r>
            <a:r>
              <a:rPr lang="en-US" sz="1600" dirty="0"/>
              <a:t> y </a:t>
            </a:r>
            <a:r>
              <a:rPr lang="en-US" sz="1600" dirty="0" err="1"/>
              <a:t>procedimientos</a:t>
            </a:r>
            <a:r>
              <a:rPr lang="en-US" sz="1600" dirty="0"/>
              <a:t>.</a:t>
            </a:r>
            <a:endParaRPr lang="es-ES" sz="1600" dirty="0"/>
          </a:p>
          <a:p>
            <a:endParaRPr lang="es-ES" sz="1600" b="1" dirty="0"/>
          </a:p>
          <a:p>
            <a:r>
              <a:rPr lang="es-ES" sz="1600" b="1" dirty="0">
                <a:solidFill>
                  <a:schemeClr val="bg1">
                    <a:lumMod val="60000"/>
                    <a:lumOff val="40000"/>
                  </a:schemeClr>
                </a:solidFill>
              </a:rPr>
              <a:t>Desarrollo: </a:t>
            </a:r>
            <a:r>
              <a:rPr lang="es-ES" sz="1600" dirty="0"/>
              <a:t>Aplicación y seguimiento práctico de los conceptos teóricos.</a:t>
            </a:r>
          </a:p>
          <a:p>
            <a:endParaRPr lang="es-ES" sz="1600" b="1" dirty="0"/>
          </a:p>
          <a:p>
            <a:r>
              <a:rPr lang="es-ES" sz="1600" b="1" dirty="0">
                <a:solidFill>
                  <a:schemeClr val="bg1">
                    <a:lumMod val="60000"/>
                    <a:lumOff val="40000"/>
                  </a:schemeClr>
                </a:solidFill>
              </a:rPr>
              <a:t>Finalización:  </a:t>
            </a:r>
            <a:r>
              <a:rPr lang="es-ES" sz="1600" dirty="0"/>
              <a:t>Practica individual o por equipos de retos por sesión. </a:t>
            </a:r>
            <a:endParaRPr lang="en-US" sz="1600" dirty="0"/>
          </a:p>
          <a:p>
            <a:endParaRPr lang="es-ES" sz="1400" dirty="0"/>
          </a:p>
          <a:p>
            <a:pPr marL="1066800" lvl="2" indent="0">
              <a:buNone/>
            </a:pPr>
            <a:endParaRPr lang="en-US" dirty="0"/>
          </a:p>
        </p:txBody>
      </p:sp>
      <p:sp>
        <p:nvSpPr>
          <p:cNvPr id="7" name="Google Shape;136;p27"/>
          <p:cNvSpPr txBox="1">
            <a:spLocks/>
          </p:cNvSpPr>
          <p:nvPr/>
        </p:nvSpPr>
        <p:spPr>
          <a:xfrm>
            <a:off x="283779"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0F37C4E2-3592-419F-4733-7BFC59FE3E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1185686"/>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ALFREDO GARCIA </a:t>
            </a:r>
            <a:endParaRPr dirty="0"/>
          </a:p>
        </p:txBody>
      </p:sp>
      <p:cxnSp>
        <p:nvCxnSpPr>
          <p:cNvPr id="8" name="Google Shape;137;p27"/>
          <p:cNvCxnSpPr/>
          <p:nvPr/>
        </p:nvCxnSpPr>
        <p:spPr>
          <a:xfrm>
            <a:off x="2060232" y="1183023"/>
            <a:ext cx="0" cy="630600"/>
          </a:xfrm>
          <a:prstGeom prst="straightConnector1">
            <a:avLst/>
          </a:prstGeom>
          <a:noFill/>
          <a:ln w="19050" cap="flat" cmpd="sng">
            <a:solidFill>
              <a:srgbClr val="F3F3F3"/>
            </a:solidFill>
            <a:prstDash val="solid"/>
            <a:round/>
            <a:headEnd type="oval" w="med" len="med"/>
            <a:tailEnd type="oval" w="med" len="med"/>
          </a:ln>
        </p:spPr>
      </p:cxnSp>
      <p:pic>
        <p:nvPicPr>
          <p:cNvPr id="34818" name="Picture 2" descr="C:\Users\Alfredo Garcia\Desktop\FaceApp_1659560400894.jpg"/>
          <p:cNvPicPr>
            <a:picLocks noChangeAspect="1" noChangeArrowheads="1"/>
          </p:cNvPicPr>
          <p:nvPr/>
        </p:nvPicPr>
        <p:blipFill>
          <a:blip r:embed="rId3"/>
          <a:srcRect/>
          <a:stretch>
            <a:fillRect/>
          </a:stretch>
        </p:blipFill>
        <p:spPr bwMode="auto">
          <a:xfrm>
            <a:off x="882486" y="927279"/>
            <a:ext cx="894962" cy="1060397"/>
          </a:xfrm>
          <a:prstGeom prst="rect">
            <a:avLst/>
          </a:prstGeom>
          <a:noFill/>
        </p:spPr>
      </p:pic>
      <p:sp>
        <p:nvSpPr>
          <p:cNvPr id="10" name="Google Shape;1762;p45"/>
          <p:cNvSpPr txBox="1">
            <a:spLocks/>
          </p:cNvSpPr>
          <p:nvPr/>
        </p:nvSpPr>
        <p:spPr>
          <a:xfrm>
            <a:off x="1777448" y="657489"/>
            <a:ext cx="5186757" cy="3828522"/>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endParaRPr lang="es-ES" sz="1400" b="1" dirty="0"/>
          </a:p>
          <a:p>
            <a:endParaRPr lang="es-ES" sz="1400" b="1" dirty="0"/>
          </a:p>
          <a:p>
            <a:endParaRPr lang="es-ES" sz="1400" b="1" dirty="0"/>
          </a:p>
          <a:p>
            <a:endParaRPr lang="es-ES" sz="1400" b="1" dirty="0"/>
          </a:p>
          <a:p>
            <a:endParaRPr lang="es-ES" sz="1400" b="1" dirty="0"/>
          </a:p>
          <a:p>
            <a:endParaRPr lang="es-ES" sz="1400" b="1" dirty="0"/>
          </a:p>
          <a:p>
            <a:endParaRPr lang="es-ES" sz="1400" b="1" dirty="0"/>
          </a:p>
          <a:p>
            <a:r>
              <a:rPr lang="es-ES" sz="1400" b="1" dirty="0"/>
              <a:t>Doctorado en Ingeniería del Lenguaje  y del Conocimiento</a:t>
            </a:r>
          </a:p>
          <a:p>
            <a:endParaRPr lang="es-ES" sz="1400" b="1" dirty="0"/>
          </a:p>
          <a:p>
            <a:r>
              <a:rPr lang="es-ES" sz="1400" b="1" dirty="0"/>
              <a:t>Inteligencia Artificial</a:t>
            </a:r>
          </a:p>
          <a:p>
            <a:endParaRPr lang="es-ES" sz="1400" b="1" dirty="0"/>
          </a:p>
          <a:p>
            <a:r>
              <a:rPr lang="es-ES" sz="1400" b="1" dirty="0"/>
              <a:t>Desarrollo </a:t>
            </a:r>
            <a:r>
              <a:rPr lang="es-ES" sz="1400" b="1" dirty="0" err="1"/>
              <a:t>IoT</a:t>
            </a:r>
            <a:endParaRPr lang="es-ES" sz="1400" b="1" dirty="0"/>
          </a:p>
          <a:p>
            <a:endParaRPr lang="en-US" sz="1400" b="1" dirty="0"/>
          </a:p>
          <a:p>
            <a:r>
              <a:rPr lang="es-ES" sz="1400" b="1" dirty="0"/>
              <a:t>Interacción Humano-Computador</a:t>
            </a:r>
          </a:p>
          <a:p>
            <a:endParaRPr lang="es-ES" sz="1400" b="1" dirty="0"/>
          </a:p>
          <a:p>
            <a:r>
              <a:rPr lang="es-ES" sz="1400" b="1" dirty="0"/>
              <a:t>SNI Nivel Candidato</a:t>
            </a:r>
          </a:p>
          <a:p>
            <a:endParaRPr lang="en-US" sz="1400" b="1" dirty="0"/>
          </a:p>
          <a:p>
            <a:endParaRPr lang="es-ES" sz="1400" dirty="0"/>
          </a:p>
          <a:p>
            <a:pPr marL="1066800" lvl="2" indent="0">
              <a:buNone/>
            </a:pP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2196546" y="1185686"/>
            <a:ext cx="4522305" cy="5834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Evaluación</a:t>
            </a:r>
            <a:endParaRPr dirty="0"/>
          </a:p>
        </p:txBody>
      </p:sp>
      <p:cxnSp>
        <p:nvCxnSpPr>
          <p:cNvPr id="8" name="Google Shape;137;p27"/>
          <p:cNvCxnSpPr/>
          <p:nvPr/>
        </p:nvCxnSpPr>
        <p:spPr>
          <a:xfrm>
            <a:off x="2060232" y="1183023"/>
            <a:ext cx="0" cy="630600"/>
          </a:xfrm>
          <a:prstGeom prst="straightConnector1">
            <a:avLst/>
          </a:prstGeom>
          <a:noFill/>
          <a:ln w="19050" cap="flat" cmpd="sng">
            <a:solidFill>
              <a:srgbClr val="F3F3F3"/>
            </a:solidFill>
            <a:prstDash val="solid"/>
            <a:round/>
            <a:headEnd type="oval" w="med" len="med"/>
            <a:tailEnd type="oval" w="med" len="med"/>
          </a:ln>
        </p:spPr>
      </p:cxnSp>
      <p:sp>
        <p:nvSpPr>
          <p:cNvPr id="10" name="Google Shape;1762;p45"/>
          <p:cNvSpPr txBox="1">
            <a:spLocks/>
          </p:cNvSpPr>
          <p:nvPr/>
        </p:nvSpPr>
        <p:spPr>
          <a:xfrm>
            <a:off x="1897011" y="748816"/>
            <a:ext cx="5186757" cy="3828522"/>
          </a:xfrm>
          <a:prstGeom prst="rect">
            <a:avLst/>
          </a:prstGeom>
          <a:noFill/>
          <a:ln>
            <a:noFill/>
          </a:ln>
        </p:spPr>
        <p:txBody>
          <a:bodyPr spcFirstLastPara="1" wrap="square" lIns="91425" tIns="274300"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lang="es-ES" sz="1400" b="1" dirty="0"/>
          </a:p>
          <a:p>
            <a:endParaRPr lang="es-ES" sz="1400" b="1" dirty="0"/>
          </a:p>
          <a:p>
            <a:endParaRPr lang="es-ES" sz="1400" b="1" dirty="0"/>
          </a:p>
          <a:p>
            <a:endParaRPr lang="es-ES" sz="1400" b="1" dirty="0"/>
          </a:p>
          <a:p>
            <a:endParaRPr lang="es-ES" sz="1400" b="1" dirty="0"/>
          </a:p>
          <a:p>
            <a:endParaRPr lang="es-ES" sz="1400" b="1" dirty="0"/>
          </a:p>
          <a:p>
            <a:endParaRPr lang="es-ES" sz="1400" b="1" dirty="0"/>
          </a:p>
          <a:p>
            <a:endParaRPr lang="es-ES" sz="1400" b="1" dirty="0"/>
          </a:p>
          <a:p>
            <a:r>
              <a:rPr lang="es-ES" sz="1400" b="1" dirty="0"/>
              <a:t>Participación (</a:t>
            </a:r>
            <a:r>
              <a:rPr lang="es-ES" sz="1400" b="1" dirty="0">
                <a:solidFill>
                  <a:schemeClr val="bg1">
                    <a:lumMod val="40000"/>
                    <a:lumOff val="60000"/>
                  </a:schemeClr>
                </a:solidFill>
              </a:rPr>
              <a:t>Asistencia</a:t>
            </a:r>
            <a:r>
              <a:rPr lang="es-ES" sz="1400" b="1" dirty="0"/>
              <a:t>)                              </a:t>
            </a:r>
            <a:r>
              <a:rPr lang="es-ES" sz="1400" b="1" dirty="0">
                <a:solidFill>
                  <a:schemeClr val="bg1">
                    <a:lumMod val="40000"/>
                    <a:lumOff val="60000"/>
                  </a:schemeClr>
                </a:solidFill>
              </a:rPr>
              <a:t>10%</a:t>
            </a:r>
          </a:p>
          <a:p>
            <a:endParaRPr lang="es-ES" sz="1400" b="1" dirty="0"/>
          </a:p>
          <a:p>
            <a:r>
              <a:rPr lang="es-ES" sz="1400" b="1" dirty="0"/>
              <a:t>Examen parcial                                              </a:t>
            </a:r>
            <a:r>
              <a:rPr lang="es-ES" sz="1400" b="1" dirty="0">
                <a:solidFill>
                  <a:schemeClr val="bg1">
                    <a:lumMod val="40000"/>
                    <a:lumOff val="60000"/>
                  </a:schemeClr>
                </a:solidFill>
              </a:rPr>
              <a:t>30%</a:t>
            </a:r>
          </a:p>
          <a:p>
            <a:endParaRPr lang="es-ES" sz="1400" b="1" dirty="0"/>
          </a:p>
          <a:p>
            <a:r>
              <a:rPr lang="es-ES" sz="1400" b="1" dirty="0"/>
              <a:t>Tareas                                                            </a:t>
            </a:r>
            <a:r>
              <a:rPr lang="es-ES" sz="1400" b="1" dirty="0">
                <a:solidFill>
                  <a:schemeClr val="bg1">
                    <a:lumMod val="40000"/>
                    <a:lumOff val="60000"/>
                  </a:schemeClr>
                </a:solidFill>
              </a:rPr>
              <a:t>20%</a:t>
            </a:r>
          </a:p>
          <a:p>
            <a:endParaRPr lang="en-US" sz="1400" b="1" dirty="0"/>
          </a:p>
          <a:p>
            <a:r>
              <a:rPr lang="es-ES" sz="1400" b="1" dirty="0"/>
              <a:t>Proyecto final                                                </a:t>
            </a:r>
            <a:r>
              <a:rPr lang="es-ES" sz="1400" b="1" dirty="0">
                <a:solidFill>
                  <a:schemeClr val="bg1">
                    <a:lumMod val="40000"/>
                    <a:lumOff val="60000"/>
                  </a:schemeClr>
                </a:solidFill>
              </a:rPr>
              <a:t>40%</a:t>
            </a:r>
          </a:p>
          <a:p>
            <a:endParaRPr lang="es-ES" sz="1400" b="1" dirty="0"/>
          </a:p>
          <a:p>
            <a:pPr marL="152400" indent="0">
              <a:buNone/>
            </a:pPr>
            <a:r>
              <a:rPr lang="es-ES" sz="1400" b="1" dirty="0"/>
              <a:t>                                                                            </a:t>
            </a:r>
            <a:r>
              <a:rPr lang="es-ES" sz="1800" b="1" dirty="0"/>
              <a:t>100%</a:t>
            </a:r>
          </a:p>
          <a:p>
            <a:endParaRPr lang="en-US" sz="1400" b="1" dirty="0"/>
          </a:p>
          <a:p>
            <a:endParaRPr lang="es-ES" sz="1400" dirty="0"/>
          </a:p>
          <a:p>
            <a:pPr marL="1066800" lvl="2" indent="0">
              <a:buNone/>
            </a:pPr>
            <a:endParaRPr lang="en-US" dirty="0"/>
          </a:p>
        </p:txBody>
      </p:sp>
      <p:sp>
        <p:nvSpPr>
          <p:cNvPr id="9" name="Google Shape;136;p27"/>
          <p:cNvSpPr txBox="1">
            <a:spLocks/>
          </p:cNvSpPr>
          <p:nvPr/>
        </p:nvSpPr>
        <p:spPr>
          <a:xfrm>
            <a:off x="0" y="4922784"/>
            <a:ext cx="3352799" cy="220716"/>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Facilitador: </a:t>
            </a:r>
            <a:r>
              <a:rPr kumimoji="0" lang="es-ES" sz="1400" b="0" i="0" u="none" strike="noStrike" kern="0" cap="none" spc="0" normalizeH="0" baseline="0" noProof="0" dirty="0" err="1">
                <a:ln>
                  <a:noFill/>
                </a:ln>
                <a:solidFill>
                  <a:schemeClr val="bg1">
                    <a:lumMod val="60000"/>
                    <a:lumOff val="40000"/>
                  </a:schemeClr>
                </a:solidFill>
                <a:effectLst/>
                <a:uLnTx/>
                <a:uFillTx/>
                <a:latin typeface="Fira Sans Condensed Light" charset="0"/>
                <a:ea typeface="Arial"/>
                <a:cs typeface="Arial"/>
                <a:sym typeface="Arial"/>
              </a:rPr>
              <a:t>PhD</a:t>
            </a:r>
            <a:r>
              <a:rPr kumimoji="0" lang="es-ES" sz="1400" b="0" i="0" u="none" strike="noStrike" kern="0" cap="none" spc="0" normalizeH="0" baseline="0" noProof="0" dirty="0">
                <a:ln>
                  <a:noFill/>
                </a:ln>
                <a:solidFill>
                  <a:schemeClr val="bg1">
                    <a:lumMod val="60000"/>
                    <a:lumOff val="40000"/>
                  </a:schemeClr>
                </a:solidFill>
                <a:effectLst/>
                <a:uLnTx/>
                <a:uFillTx/>
                <a:latin typeface="Fira Sans Condensed Light" charset="0"/>
                <a:ea typeface="Arial"/>
                <a:cs typeface="Arial"/>
                <a:sym typeface="Arial"/>
              </a:rPr>
              <a:t> Alfredo García Suárez</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s-ES" sz="1400" b="0" i="0" u="none" strike="noStrike" kern="0" cap="none" spc="0" normalizeH="0" baseline="0" noProof="0" dirty="0">
                <a:ln>
                  <a:noFill/>
                </a:ln>
                <a:solidFill>
                  <a:srgbClr val="000000"/>
                </a:solidFill>
                <a:effectLst/>
                <a:uLnTx/>
                <a:uFillTx/>
                <a:latin typeface="Arial"/>
                <a:ea typeface="Arial"/>
                <a:cs typeface="Arial"/>
                <a:sym typeface="Arial"/>
              </a:rPr>
            </a:br>
            <a:endParaRPr kumimoji="0" lang="es-ES"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 name="Picture 2" descr="Virtual Horizon BUAP">
            <a:extLst>
              <a:ext uri="{FF2B5EF4-FFF2-40B4-BE49-F238E27FC236}">
                <a16:creationId xmlns:a16="http://schemas.microsoft.com/office/drawing/2014/main" id="{E4742490-BBE5-9AC8-65BF-B0678E0E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13" y="102446"/>
            <a:ext cx="1931133" cy="9771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volución de la Evaluación - Portafolio-e Rember">
            <a:extLst>
              <a:ext uri="{FF2B5EF4-FFF2-40B4-BE49-F238E27FC236}">
                <a16:creationId xmlns:a16="http://schemas.microsoft.com/office/drawing/2014/main" id="{3A4E5663-C096-3410-A12D-B0EDB101EB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28" y="1018433"/>
            <a:ext cx="1265738" cy="91798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ector recto 3">
            <a:extLst>
              <a:ext uri="{FF2B5EF4-FFF2-40B4-BE49-F238E27FC236}">
                <a16:creationId xmlns:a16="http://schemas.microsoft.com/office/drawing/2014/main" id="{59C30A2B-E424-3D20-137C-DB7231AC51F8}"/>
              </a:ext>
            </a:extLst>
          </p:cNvPr>
          <p:cNvCxnSpPr/>
          <p:nvPr/>
        </p:nvCxnSpPr>
        <p:spPr>
          <a:xfrm>
            <a:off x="5134708" y="3957814"/>
            <a:ext cx="105507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208490"/>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7291</TotalTime>
  <Words>1427</Words>
  <Application>Microsoft Office PowerPoint</Application>
  <PresentationFormat>Presentación en pantalla (16:9)</PresentationFormat>
  <Paragraphs>329</Paragraphs>
  <Slides>28</Slides>
  <Notes>28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28</vt:i4>
      </vt:variant>
    </vt:vector>
  </HeadingPairs>
  <TitlesOfParts>
    <vt:vector size="34" baseType="lpstr">
      <vt:lpstr>Advent Pro Light</vt:lpstr>
      <vt:lpstr>Fira Sans Condensed Light</vt:lpstr>
      <vt:lpstr>Arial</vt:lpstr>
      <vt:lpstr>Rajdhani</vt:lpstr>
      <vt:lpstr>Anton</vt:lpstr>
      <vt:lpstr>Ai Tech Agency by Slidesgo</vt:lpstr>
      <vt:lpstr>Presentación de PowerPoint</vt:lpstr>
      <vt:lpstr>Bienvenida</vt:lpstr>
      <vt:lpstr>Presentación de PowerPoint</vt:lpstr>
      <vt:lpstr>Presentación de PowerPoint</vt:lpstr>
      <vt:lpstr>Presentación de PowerPoint</vt:lpstr>
      <vt:lpstr>AGENDA</vt:lpstr>
      <vt:lpstr>DINÁMICA DE CLASES </vt:lpstr>
      <vt:lpstr>ALFREDO GARCIA </vt:lpstr>
      <vt:lpstr>Evaluación</vt:lpstr>
      <vt:lpstr>Bibliografía recomendada</vt:lpstr>
      <vt:lpstr>Bibliografía recomendada</vt:lpstr>
      <vt:lpstr>Bibliografía recomendada</vt:lpstr>
      <vt:lpstr>Bibliografía recomendada</vt:lpstr>
      <vt:lpstr>Bibliografía recomendada</vt:lpstr>
      <vt:lpstr>Material del curso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Invitación Taller STEAM Python</vt:lpstr>
      <vt:lpstr>Equipos de Trabajo</vt:lpstr>
      <vt:lpstr>Fronted vs Backend</vt:lpstr>
      <vt:lpstr>Fronted vs Backend</vt:lpstr>
      <vt:lpstr>INTRODUCCIÓN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DEFENSA DOCTORAL</dc:title>
  <dc:creator>Alfredo Garcia</dc:creator>
  <cp:lastModifiedBy>Alfredo Garcia Suarez</cp:lastModifiedBy>
  <cp:revision>228</cp:revision>
  <dcterms:modified xsi:type="dcterms:W3CDTF">2023-08-07T17:29:45Z</dcterms:modified>
</cp:coreProperties>
</file>